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3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258" r:id="rId4"/>
    <p:sldId id="385" r:id="rId5"/>
    <p:sldId id="261" r:id="rId6"/>
    <p:sldId id="260" r:id="rId7"/>
    <p:sldId id="387" r:id="rId8"/>
    <p:sldId id="266" r:id="rId9"/>
    <p:sldId id="265" r:id="rId10"/>
    <p:sldId id="267" r:id="rId11"/>
    <p:sldId id="381" r:id="rId12"/>
    <p:sldId id="269" r:id="rId13"/>
    <p:sldId id="270" r:id="rId14"/>
    <p:sldId id="272" r:id="rId15"/>
    <p:sldId id="343" r:id="rId16"/>
    <p:sldId id="344" r:id="rId17"/>
    <p:sldId id="345" r:id="rId18"/>
    <p:sldId id="275" r:id="rId19"/>
    <p:sldId id="346" r:id="rId20"/>
    <p:sldId id="347" r:id="rId21"/>
    <p:sldId id="348" r:id="rId22"/>
    <p:sldId id="350" r:id="rId23"/>
    <p:sldId id="351" r:id="rId24"/>
    <p:sldId id="352" r:id="rId25"/>
    <p:sldId id="366" r:id="rId26"/>
    <p:sldId id="367" r:id="rId27"/>
    <p:sldId id="353" r:id="rId28"/>
    <p:sldId id="278" r:id="rId29"/>
    <p:sldId id="279" r:id="rId30"/>
    <p:sldId id="386" r:id="rId31"/>
    <p:sldId id="286" r:id="rId32"/>
    <p:sldId id="287" r:id="rId33"/>
    <p:sldId id="357" r:id="rId34"/>
    <p:sldId id="358" r:id="rId35"/>
    <p:sldId id="354" r:id="rId36"/>
    <p:sldId id="355" r:id="rId37"/>
    <p:sldId id="356" r:id="rId38"/>
    <p:sldId id="290" r:id="rId39"/>
    <p:sldId id="359" r:id="rId40"/>
    <p:sldId id="360" r:id="rId41"/>
    <p:sldId id="361" r:id="rId42"/>
    <p:sldId id="368" r:id="rId43"/>
    <p:sldId id="362" r:id="rId44"/>
    <p:sldId id="363" r:id="rId45"/>
    <p:sldId id="364" r:id="rId46"/>
    <p:sldId id="365" r:id="rId47"/>
    <p:sldId id="291" r:id="rId48"/>
    <p:sldId id="369" r:id="rId49"/>
    <p:sldId id="293" r:id="rId50"/>
    <p:sldId id="370" r:id="rId51"/>
    <p:sldId id="371" r:id="rId52"/>
    <p:sldId id="295" r:id="rId53"/>
    <p:sldId id="296" r:id="rId54"/>
    <p:sldId id="372" r:id="rId55"/>
    <p:sldId id="297" r:id="rId56"/>
    <p:sldId id="298" r:id="rId57"/>
    <p:sldId id="299" r:id="rId58"/>
    <p:sldId id="373" r:id="rId59"/>
    <p:sldId id="374" r:id="rId60"/>
    <p:sldId id="375" r:id="rId61"/>
    <p:sldId id="376" r:id="rId62"/>
    <p:sldId id="302" r:id="rId63"/>
    <p:sldId id="303" r:id="rId64"/>
    <p:sldId id="305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82" r:id="rId75"/>
    <p:sldId id="322" r:id="rId76"/>
    <p:sldId id="323" r:id="rId77"/>
    <p:sldId id="324" r:id="rId78"/>
    <p:sldId id="325" r:id="rId79"/>
    <p:sldId id="327" r:id="rId80"/>
    <p:sldId id="328" r:id="rId81"/>
    <p:sldId id="329" r:id="rId82"/>
    <p:sldId id="330" r:id="rId83"/>
    <p:sldId id="331" r:id="rId84"/>
    <p:sldId id="333" r:id="rId85"/>
    <p:sldId id="334" r:id="rId86"/>
    <p:sldId id="336" r:id="rId87"/>
    <p:sldId id="337" r:id="rId88"/>
    <p:sldId id="339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2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5684B-2EC7-4CD0-89B6-3D2B699E15A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C31A3-46B8-417B-AC60-4F40D9FEF94D}">
      <dgm:prSet phldrT="[Text]"/>
      <dgm:spPr/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7E45C799-A593-404D-B74B-6D6D58FF686C}" type="parTrans" cxnId="{9812EBEF-4336-478B-BAC5-65BB79C88113}">
      <dgm:prSet/>
      <dgm:spPr/>
      <dgm:t>
        <a:bodyPr/>
        <a:lstStyle/>
        <a:p>
          <a:endParaRPr lang="en-US"/>
        </a:p>
      </dgm:t>
    </dgm:pt>
    <dgm:pt modelId="{627102A4-9853-444E-8ACF-1D8DDA437C50}" type="sibTrans" cxnId="{9812EBEF-4336-478B-BAC5-65BB79C88113}">
      <dgm:prSet/>
      <dgm:spPr/>
      <dgm:t>
        <a:bodyPr/>
        <a:lstStyle/>
        <a:p>
          <a:endParaRPr lang="en-US"/>
        </a:p>
      </dgm:t>
    </dgm:pt>
    <dgm:pt modelId="{31FB6A8D-2209-43C0-A7E7-79834053F3CE}">
      <dgm:prSet phldrT="[Text]"/>
      <dgm:spPr/>
      <dgm:t>
        <a:bodyPr/>
        <a:lstStyle/>
        <a:p>
          <a:r>
            <a:rPr lang="en-US" dirty="0" smtClean="0"/>
            <a:t>IV+IT+VENT</a:t>
          </a:r>
          <a:endParaRPr lang="en-US" dirty="0"/>
        </a:p>
      </dgm:t>
    </dgm:pt>
    <dgm:pt modelId="{F6EFF83B-E626-4A0A-B65A-8FEFF56871F5}" type="parTrans" cxnId="{FC50C8CB-E638-491D-94BE-E1626C8F421D}">
      <dgm:prSet/>
      <dgm:spPr/>
      <dgm:t>
        <a:bodyPr/>
        <a:lstStyle/>
        <a:p>
          <a:endParaRPr lang="en-US"/>
        </a:p>
      </dgm:t>
    </dgm:pt>
    <dgm:pt modelId="{B4578367-C375-4BE2-BF7E-612508A51696}" type="sibTrans" cxnId="{FC50C8CB-E638-491D-94BE-E1626C8F421D}">
      <dgm:prSet/>
      <dgm:spPr/>
      <dgm:t>
        <a:bodyPr/>
        <a:lstStyle/>
        <a:p>
          <a:endParaRPr lang="en-US"/>
        </a:p>
      </dgm:t>
    </dgm:pt>
    <dgm:pt modelId="{DEEBC6D9-2D7C-4656-8E86-46DC8D623E7E}">
      <dgm:prSet phldrT="[Text]"/>
      <dgm:spPr/>
      <dgm:t>
        <a:bodyPr/>
        <a:lstStyle/>
        <a:p>
          <a:r>
            <a:rPr lang="en-US" dirty="0" smtClean="0"/>
            <a:t>IV ABs</a:t>
          </a:r>
          <a:endParaRPr lang="en-US" dirty="0"/>
        </a:p>
      </dgm:t>
    </dgm:pt>
    <dgm:pt modelId="{08D9F0B9-AFEF-4DFE-8205-0ADD0E8F6706}" type="parTrans" cxnId="{0F59A863-AC76-4992-9279-DC9BC05C3D31}">
      <dgm:prSet/>
      <dgm:spPr/>
      <dgm:t>
        <a:bodyPr/>
        <a:lstStyle/>
        <a:p>
          <a:endParaRPr lang="en-US"/>
        </a:p>
      </dgm:t>
    </dgm:pt>
    <dgm:pt modelId="{905EC2C9-DBFC-4346-A2B5-8666BBF4A344}" type="sibTrans" cxnId="{0F59A863-AC76-4992-9279-DC9BC05C3D31}">
      <dgm:prSet/>
      <dgm:spPr/>
      <dgm:t>
        <a:bodyPr/>
        <a:lstStyle/>
        <a:p>
          <a:endParaRPr lang="en-US"/>
        </a:p>
      </dgm:t>
    </dgm:pt>
    <dgm:pt modelId="{EE86382B-D3C1-4FDD-B9EA-EFC203594F04}">
      <dgm:prSet phldrT="[Text]"/>
      <dgm:spPr/>
      <dgm:t>
        <a:bodyPr/>
        <a:lstStyle/>
        <a:p>
          <a:r>
            <a:rPr lang="en-US" dirty="0" smtClean="0"/>
            <a:t>Surgical</a:t>
          </a:r>
          <a:endParaRPr lang="en-US" dirty="0"/>
        </a:p>
      </dgm:t>
    </dgm:pt>
    <dgm:pt modelId="{BF6E8616-A4A5-4512-82D7-334D445D435A}" type="parTrans" cxnId="{A3059756-B059-4793-8948-DD40FD0712FF}">
      <dgm:prSet/>
      <dgm:spPr/>
      <dgm:t>
        <a:bodyPr/>
        <a:lstStyle/>
        <a:p>
          <a:endParaRPr lang="en-US"/>
        </a:p>
      </dgm:t>
    </dgm:pt>
    <dgm:pt modelId="{57E37122-16A0-447A-8E64-184FF835CFB1}" type="sibTrans" cxnId="{A3059756-B059-4793-8948-DD40FD0712FF}">
      <dgm:prSet/>
      <dgm:spPr/>
      <dgm:t>
        <a:bodyPr/>
        <a:lstStyle/>
        <a:p>
          <a:endParaRPr lang="en-US"/>
        </a:p>
      </dgm:t>
    </dgm:pt>
    <dgm:pt modelId="{5882896F-D7D5-4406-9A72-D450131184E9}">
      <dgm:prSet phldrT="[Text]"/>
      <dgm:spPr/>
      <dgm:t>
        <a:bodyPr/>
        <a:lstStyle/>
        <a:p>
          <a:r>
            <a:rPr lang="en-US" dirty="0" smtClean="0"/>
            <a:t>Replacement</a:t>
          </a:r>
          <a:endParaRPr lang="en-US" dirty="0"/>
        </a:p>
      </dgm:t>
    </dgm:pt>
    <dgm:pt modelId="{AEF7AB1D-68A2-4FAA-AE83-BB51E8A0133B}" type="parTrans" cxnId="{47A1BC6F-2850-4448-86D3-9A56375629D9}">
      <dgm:prSet/>
      <dgm:spPr/>
      <dgm:t>
        <a:bodyPr/>
        <a:lstStyle/>
        <a:p>
          <a:endParaRPr lang="en-US"/>
        </a:p>
      </dgm:t>
    </dgm:pt>
    <dgm:pt modelId="{6D138E39-9F75-4050-ADF1-EF0AA6FF944F}" type="sibTrans" cxnId="{47A1BC6F-2850-4448-86D3-9A56375629D9}">
      <dgm:prSet/>
      <dgm:spPr/>
      <dgm:t>
        <a:bodyPr/>
        <a:lstStyle/>
        <a:p>
          <a:endParaRPr lang="en-US"/>
        </a:p>
      </dgm:t>
    </dgm:pt>
    <dgm:pt modelId="{68AB611A-8AC7-4F4C-84DC-43775D79505D}">
      <dgm:prSet phldrT="[Text]"/>
      <dgm:spPr/>
      <dgm:t>
        <a:bodyPr/>
        <a:lstStyle/>
        <a:p>
          <a:r>
            <a:rPr lang="en-US" dirty="0" smtClean="0"/>
            <a:t>externalize</a:t>
          </a:r>
          <a:endParaRPr lang="en-US" dirty="0"/>
        </a:p>
      </dgm:t>
    </dgm:pt>
    <dgm:pt modelId="{041C1F93-91FC-456A-9772-71D02D57452A}" type="parTrans" cxnId="{4E726449-30D5-43A4-AEC4-04D1207A3110}">
      <dgm:prSet/>
      <dgm:spPr/>
      <dgm:t>
        <a:bodyPr/>
        <a:lstStyle/>
        <a:p>
          <a:endParaRPr lang="en-US"/>
        </a:p>
      </dgm:t>
    </dgm:pt>
    <dgm:pt modelId="{D6DBD556-5413-4A6A-ADF6-80EDCC20D65A}" type="sibTrans" cxnId="{4E726449-30D5-43A4-AEC4-04D1207A3110}">
      <dgm:prSet/>
      <dgm:spPr/>
      <dgm:t>
        <a:bodyPr/>
        <a:lstStyle/>
        <a:p>
          <a:endParaRPr lang="en-US"/>
        </a:p>
      </dgm:t>
    </dgm:pt>
    <dgm:pt modelId="{63627921-C652-45DE-BCC3-DA4FC8F96AF7}">
      <dgm:prSet phldrT="[Text]"/>
      <dgm:spPr/>
      <dgm:t>
        <a:bodyPr/>
        <a:lstStyle/>
        <a:p>
          <a:r>
            <a:rPr lang="en-US" dirty="0" smtClean="0"/>
            <a:t>Removal</a:t>
          </a:r>
          <a:endParaRPr lang="en-US" dirty="0"/>
        </a:p>
      </dgm:t>
    </dgm:pt>
    <dgm:pt modelId="{975A3909-5DE6-4855-B836-ADBC9929A69A}" type="parTrans" cxnId="{E97DECE1-9390-4F1E-8890-B103453EF6F6}">
      <dgm:prSet/>
      <dgm:spPr/>
      <dgm:t>
        <a:bodyPr/>
        <a:lstStyle/>
        <a:p>
          <a:endParaRPr lang="en-US"/>
        </a:p>
      </dgm:t>
    </dgm:pt>
    <dgm:pt modelId="{8C86423B-24DA-40EA-A1D6-01389749BF3C}" type="sibTrans" cxnId="{E97DECE1-9390-4F1E-8890-B103453EF6F6}">
      <dgm:prSet/>
      <dgm:spPr/>
      <dgm:t>
        <a:bodyPr/>
        <a:lstStyle/>
        <a:p>
          <a:endParaRPr lang="en-US"/>
        </a:p>
      </dgm:t>
    </dgm:pt>
    <dgm:pt modelId="{8E26B917-319C-451C-A58C-F91DA524B4EF}" type="pres">
      <dgm:prSet presAssocID="{5E15684B-2EC7-4CD0-89B6-3D2B699E15A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252F4D-6B1D-4EE1-876F-37A1507BD41F}" type="pres">
      <dgm:prSet presAssocID="{5E15684B-2EC7-4CD0-89B6-3D2B699E15AE}" presName="dummyMaxCanvas" presStyleCnt="0"/>
      <dgm:spPr/>
    </dgm:pt>
    <dgm:pt modelId="{6CBC1FFD-05DE-40A2-8DFF-52B88F51B0F5}" type="pres">
      <dgm:prSet presAssocID="{5E15684B-2EC7-4CD0-89B6-3D2B699E15AE}" presName="parentComposite" presStyleCnt="0"/>
      <dgm:spPr/>
    </dgm:pt>
    <dgm:pt modelId="{C3EC5600-BFA7-40C6-9E4E-482C92B63781}" type="pres">
      <dgm:prSet presAssocID="{5E15684B-2EC7-4CD0-89B6-3D2B699E15A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CCC664A-34B1-40FC-8580-35356D462881}" type="pres">
      <dgm:prSet presAssocID="{5E15684B-2EC7-4CD0-89B6-3D2B699E15A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CD92A92-0073-43D1-8561-6A416B40D53F}" type="pres">
      <dgm:prSet presAssocID="{5E15684B-2EC7-4CD0-89B6-3D2B699E15AE}" presName="childrenComposite" presStyleCnt="0"/>
      <dgm:spPr/>
    </dgm:pt>
    <dgm:pt modelId="{061C0AB9-570B-4EDF-90D3-1009B8669226}" type="pres">
      <dgm:prSet presAssocID="{5E15684B-2EC7-4CD0-89B6-3D2B699E15AE}" presName="dummyMaxCanvas_ChildArea" presStyleCnt="0"/>
      <dgm:spPr/>
    </dgm:pt>
    <dgm:pt modelId="{68CF60C7-27C4-4586-9D1C-2472CC6CE547}" type="pres">
      <dgm:prSet presAssocID="{5E15684B-2EC7-4CD0-89B6-3D2B699E15AE}" presName="fulcrum" presStyleLbl="alignAccFollowNode1" presStyleIdx="2" presStyleCnt="4"/>
      <dgm:spPr/>
    </dgm:pt>
    <dgm:pt modelId="{93154C38-49D9-49A8-AC74-ABE0FB884A44}" type="pres">
      <dgm:prSet presAssocID="{5E15684B-2EC7-4CD0-89B6-3D2B699E15AE}" presName="balance_23" presStyleLbl="alignAccFollowNode1" presStyleIdx="3" presStyleCnt="4">
        <dgm:presLayoutVars>
          <dgm:bulletEnabled val="1"/>
        </dgm:presLayoutVars>
      </dgm:prSet>
      <dgm:spPr/>
    </dgm:pt>
    <dgm:pt modelId="{5A98FBEE-16A3-4402-8D89-EBDDF7D39830}" type="pres">
      <dgm:prSet presAssocID="{5E15684B-2EC7-4CD0-89B6-3D2B699E15AE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E2F39-15D5-4F04-A91B-21FBDF926417}" type="pres">
      <dgm:prSet presAssocID="{5E15684B-2EC7-4CD0-89B6-3D2B699E15AE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555B2-A760-47D8-8FD4-AEACB61E98FC}" type="pres">
      <dgm:prSet presAssocID="{5E15684B-2EC7-4CD0-89B6-3D2B699E15AE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8276D-9F3B-4262-97B7-F9EF777B09EA}" type="pres">
      <dgm:prSet presAssocID="{5E15684B-2EC7-4CD0-89B6-3D2B699E15AE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5D4D5-90F7-4860-8C74-526FF4F91BAF}" type="pres">
      <dgm:prSet presAssocID="{5E15684B-2EC7-4CD0-89B6-3D2B699E15AE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2EBEF-4336-478B-BAC5-65BB79C88113}" srcId="{5E15684B-2EC7-4CD0-89B6-3D2B699E15AE}" destId="{A48C31A3-46B8-417B-AC60-4F40D9FEF94D}" srcOrd="0" destOrd="0" parTransId="{7E45C799-A593-404D-B74B-6D6D58FF686C}" sibTransId="{627102A4-9853-444E-8ACF-1D8DDA437C50}"/>
    <dgm:cxn modelId="{3370E725-72F1-7F4A-B6C8-26645C52A722}" type="presOf" srcId="{5882896F-D7D5-4406-9A72-D450131184E9}" destId="{5A98FBEE-16A3-4402-8D89-EBDDF7D39830}" srcOrd="0" destOrd="0" presId="urn:microsoft.com/office/officeart/2005/8/layout/balance1"/>
    <dgm:cxn modelId="{A3059756-B059-4793-8948-DD40FD0712FF}" srcId="{5E15684B-2EC7-4CD0-89B6-3D2B699E15AE}" destId="{EE86382B-D3C1-4FDD-B9EA-EFC203594F04}" srcOrd="1" destOrd="0" parTransId="{BF6E8616-A4A5-4512-82D7-334D445D435A}" sibTransId="{57E37122-16A0-447A-8E64-184FF835CFB1}"/>
    <dgm:cxn modelId="{99554E63-8F84-D248-9F5C-5A60E40BEB05}" type="presOf" srcId="{68AB611A-8AC7-4F4C-84DC-43775D79505D}" destId="{445E2F39-15D5-4F04-A91B-21FBDF926417}" srcOrd="0" destOrd="0" presId="urn:microsoft.com/office/officeart/2005/8/layout/balance1"/>
    <dgm:cxn modelId="{4E726449-30D5-43A4-AEC4-04D1207A3110}" srcId="{EE86382B-D3C1-4FDD-B9EA-EFC203594F04}" destId="{68AB611A-8AC7-4F4C-84DC-43775D79505D}" srcOrd="1" destOrd="0" parTransId="{041C1F93-91FC-456A-9772-71D02D57452A}" sibTransId="{D6DBD556-5413-4A6A-ADF6-80EDCC20D65A}"/>
    <dgm:cxn modelId="{1AA19B34-6959-874F-87C5-6765ACC522A6}" type="presOf" srcId="{5E15684B-2EC7-4CD0-89B6-3D2B699E15AE}" destId="{8E26B917-319C-451C-A58C-F91DA524B4EF}" srcOrd="0" destOrd="0" presId="urn:microsoft.com/office/officeart/2005/8/layout/balance1"/>
    <dgm:cxn modelId="{8A19EC4D-012E-8F48-A7CB-A1DA4AC78B1C}" type="presOf" srcId="{DEEBC6D9-2D7C-4656-8E86-46DC8D623E7E}" destId="{14F5D4D5-90F7-4860-8C74-526FF4F91BAF}" srcOrd="0" destOrd="0" presId="urn:microsoft.com/office/officeart/2005/8/layout/balance1"/>
    <dgm:cxn modelId="{E97DECE1-9390-4F1E-8890-B103453EF6F6}" srcId="{EE86382B-D3C1-4FDD-B9EA-EFC203594F04}" destId="{63627921-C652-45DE-BCC3-DA4FC8F96AF7}" srcOrd="2" destOrd="0" parTransId="{975A3909-5DE6-4855-B836-ADBC9929A69A}" sibTransId="{8C86423B-24DA-40EA-A1D6-01389749BF3C}"/>
    <dgm:cxn modelId="{471DE31C-93C6-164B-AA9C-3318EA5410EB}" type="presOf" srcId="{31FB6A8D-2209-43C0-A7E7-79834053F3CE}" destId="{6548276D-9F3B-4262-97B7-F9EF777B09EA}" srcOrd="0" destOrd="0" presId="urn:microsoft.com/office/officeart/2005/8/layout/balance1"/>
    <dgm:cxn modelId="{47A1BC6F-2850-4448-86D3-9A56375629D9}" srcId="{EE86382B-D3C1-4FDD-B9EA-EFC203594F04}" destId="{5882896F-D7D5-4406-9A72-D450131184E9}" srcOrd="0" destOrd="0" parTransId="{AEF7AB1D-68A2-4FAA-AE83-BB51E8A0133B}" sibTransId="{6D138E39-9F75-4050-ADF1-EF0AA6FF944F}"/>
    <dgm:cxn modelId="{90FCE1EC-368B-FF47-93EC-822CFE31F587}" type="presOf" srcId="{EE86382B-D3C1-4FDD-B9EA-EFC203594F04}" destId="{0CCC664A-34B1-40FC-8580-35356D462881}" srcOrd="0" destOrd="0" presId="urn:microsoft.com/office/officeart/2005/8/layout/balance1"/>
    <dgm:cxn modelId="{3AA62EB5-7BD1-4445-8BAB-510F63B00996}" type="presOf" srcId="{63627921-C652-45DE-BCC3-DA4FC8F96AF7}" destId="{31E555B2-A760-47D8-8FD4-AEACB61E98FC}" srcOrd="0" destOrd="0" presId="urn:microsoft.com/office/officeart/2005/8/layout/balance1"/>
    <dgm:cxn modelId="{FAA01F01-264B-174B-9F8D-A80A035844A8}" type="presOf" srcId="{A48C31A3-46B8-417B-AC60-4F40D9FEF94D}" destId="{C3EC5600-BFA7-40C6-9E4E-482C92B63781}" srcOrd="0" destOrd="0" presId="urn:microsoft.com/office/officeart/2005/8/layout/balance1"/>
    <dgm:cxn modelId="{FC50C8CB-E638-491D-94BE-E1626C8F421D}" srcId="{A48C31A3-46B8-417B-AC60-4F40D9FEF94D}" destId="{31FB6A8D-2209-43C0-A7E7-79834053F3CE}" srcOrd="0" destOrd="0" parTransId="{F6EFF83B-E626-4A0A-B65A-8FEFF56871F5}" sibTransId="{B4578367-C375-4BE2-BF7E-612508A51696}"/>
    <dgm:cxn modelId="{0F59A863-AC76-4992-9279-DC9BC05C3D31}" srcId="{A48C31A3-46B8-417B-AC60-4F40D9FEF94D}" destId="{DEEBC6D9-2D7C-4656-8E86-46DC8D623E7E}" srcOrd="1" destOrd="0" parTransId="{08D9F0B9-AFEF-4DFE-8205-0ADD0E8F6706}" sibTransId="{905EC2C9-DBFC-4346-A2B5-8666BBF4A344}"/>
    <dgm:cxn modelId="{7998A53F-B4D7-6840-AE80-8FCA5CE13DD2}" type="presParOf" srcId="{8E26B917-319C-451C-A58C-F91DA524B4EF}" destId="{F5252F4D-6B1D-4EE1-876F-37A1507BD41F}" srcOrd="0" destOrd="0" presId="urn:microsoft.com/office/officeart/2005/8/layout/balance1"/>
    <dgm:cxn modelId="{47F4B92A-6C58-1347-8C77-2EF563B8B49D}" type="presParOf" srcId="{8E26B917-319C-451C-A58C-F91DA524B4EF}" destId="{6CBC1FFD-05DE-40A2-8DFF-52B88F51B0F5}" srcOrd="1" destOrd="0" presId="urn:microsoft.com/office/officeart/2005/8/layout/balance1"/>
    <dgm:cxn modelId="{970871C8-99EA-D94F-B72A-5ACFC7976E07}" type="presParOf" srcId="{6CBC1FFD-05DE-40A2-8DFF-52B88F51B0F5}" destId="{C3EC5600-BFA7-40C6-9E4E-482C92B63781}" srcOrd="0" destOrd="0" presId="urn:microsoft.com/office/officeart/2005/8/layout/balance1"/>
    <dgm:cxn modelId="{7EF4CCF6-590E-C644-BA7F-0D1CED4F6F2C}" type="presParOf" srcId="{6CBC1FFD-05DE-40A2-8DFF-52B88F51B0F5}" destId="{0CCC664A-34B1-40FC-8580-35356D462881}" srcOrd="1" destOrd="0" presId="urn:microsoft.com/office/officeart/2005/8/layout/balance1"/>
    <dgm:cxn modelId="{4B4374B3-24E4-DF47-8EFC-878FAFE5D8AF}" type="presParOf" srcId="{8E26B917-319C-451C-A58C-F91DA524B4EF}" destId="{3CD92A92-0073-43D1-8561-6A416B40D53F}" srcOrd="2" destOrd="0" presId="urn:microsoft.com/office/officeart/2005/8/layout/balance1"/>
    <dgm:cxn modelId="{B49986E6-E126-FF47-A3FF-F532D6A5985A}" type="presParOf" srcId="{3CD92A92-0073-43D1-8561-6A416B40D53F}" destId="{061C0AB9-570B-4EDF-90D3-1009B8669226}" srcOrd="0" destOrd="0" presId="urn:microsoft.com/office/officeart/2005/8/layout/balance1"/>
    <dgm:cxn modelId="{8D51D28A-9EA6-A64E-B978-736C870CCE0A}" type="presParOf" srcId="{3CD92A92-0073-43D1-8561-6A416B40D53F}" destId="{68CF60C7-27C4-4586-9D1C-2472CC6CE547}" srcOrd="1" destOrd="0" presId="urn:microsoft.com/office/officeart/2005/8/layout/balance1"/>
    <dgm:cxn modelId="{1AFCF9EA-67D0-1F48-A8F3-D5405C070A63}" type="presParOf" srcId="{3CD92A92-0073-43D1-8561-6A416B40D53F}" destId="{93154C38-49D9-49A8-AC74-ABE0FB884A44}" srcOrd="2" destOrd="0" presId="urn:microsoft.com/office/officeart/2005/8/layout/balance1"/>
    <dgm:cxn modelId="{08B22B6A-8A05-E648-9CBE-98CFCB6E5EC4}" type="presParOf" srcId="{3CD92A92-0073-43D1-8561-6A416B40D53F}" destId="{5A98FBEE-16A3-4402-8D89-EBDDF7D39830}" srcOrd="3" destOrd="0" presId="urn:microsoft.com/office/officeart/2005/8/layout/balance1"/>
    <dgm:cxn modelId="{EE11D338-A2A9-904C-88B3-FE786ACBA324}" type="presParOf" srcId="{3CD92A92-0073-43D1-8561-6A416B40D53F}" destId="{445E2F39-15D5-4F04-A91B-21FBDF926417}" srcOrd="4" destOrd="0" presId="urn:microsoft.com/office/officeart/2005/8/layout/balance1"/>
    <dgm:cxn modelId="{9C646E93-20E6-1247-9054-2D3FE015D1FA}" type="presParOf" srcId="{3CD92A92-0073-43D1-8561-6A416B40D53F}" destId="{31E555B2-A760-47D8-8FD4-AEACB61E98FC}" srcOrd="5" destOrd="0" presId="urn:microsoft.com/office/officeart/2005/8/layout/balance1"/>
    <dgm:cxn modelId="{8BB6FDC3-1909-404D-B808-D3036BEAE5FA}" type="presParOf" srcId="{3CD92A92-0073-43D1-8561-6A416B40D53F}" destId="{6548276D-9F3B-4262-97B7-F9EF777B09EA}" srcOrd="6" destOrd="0" presId="urn:microsoft.com/office/officeart/2005/8/layout/balance1"/>
    <dgm:cxn modelId="{671C3FAD-44A7-E743-A3C9-7213940AAA7B}" type="presParOf" srcId="{3CD92A92-0073-43D1-8561-6A416B40D53F}" destId="{14F5D4D5-90F7-4860-8C74-526FF4F91BA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D6A0F-CB66-423F-A348-927CA096C0E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BFA9A8-3024-4A5B-AA50-750E08E29778}">
      <dgm:prSet phldrT="[Text]"/>
      <dgm:spPr/>
      <dgm:t>
        <a:bodyPr/>
        <a:lstStyle/>
        <a:p>
          <a:r>
            <a:rPr lang="en-US" dirty="0" smtClean="0"/>
            <a:t>Slit ventricle</a:t>
          </a:r>
          <a:endParaRPr lang="en-US" dirty="0"/>
        </a:p>
      </dgm:t>
    </dgm:pt>
    <dgm:pt modelId="{42BD057C-7585-4729-B24D-6AB4A93C31B6}" type="parTrans" cxnId="{0E6BA181-97B3-47C6-887C-FD21EA034F4F}">
      <dgm:prSet/>
      <dgm:spPr/>
      <dgm:t>
        <a:bodyPr/>
        <a:lstStyle/>
        <a:p>
          <a:endParaRPr lang="en-US"/>
        </a:p>
      </dgm:t>
    </dgm:pt>
    <dgm:pt modelId="{B16ED118-B5A4-410C-A87B-BDCB92AD9A31}" type="sibTrans" cxnId="{0E6BA181-97B3-47C6-887C-FD21EA034F4F}">
      <dgm:prSet/>
      <dgm:spPr/>
      <dgm:t>
        <a:bodyPr/>
        <a:lstStyle/>
        <a:p>
          <a:endParaRPr lang="en-US" dirty="0"/>
        </a:p>
      </dgm:t>
    </dgm:pt>
    <dgm:pt modelId="{7EB37E3D-8E77-4E9C-877F-0BC6708AAE63}">
      <dgm:prSet phldrT="[Text]"/>
      <dgm:spPr/>
      <dgm:t>
        <a:bodyPr/>
        <a:lstStyle/>
        <a:p>
          <a:r>
            <a:rPr lang="en-US" dirty="0" smtClean="0"/>
            <a:t>Subdural hematoma</a:t>
          </a:r>
          <a:endParaRPr lang="en-US" dirty="0"/>
        </a:p>
      </dgm:t>
    </dgm:pt>
    <dgm:pt modelId="{55AD3B54-814C-4ED0-90DB-9A4C2172D9DE}" type="parTrans" cxnId="{7CCC6E17-1F99-4085-8CFC-9A79C6D9002B}">
      <dgm:prSet/>
      <dgm:spPr/>
      <dgm:t>
        <a:bodyPr/>
        <a:lstStyle/>
        <a:p>
          <a:endParaRPr lang="en-US"/>
        </a:p>
      </dgm:t>
    </dgm:pt>
    <dgm:pt modelId="{6D345FD1-0B45-494B-98E6-0B7F6E701152}" type="sibTrans" cxnId="{7CCC6E17-1F99-4085-8CFC-9A79C6D9002B}">
      <dgm:prSet/>
      <dgm:spPr/>
      <dgm:t>
        <a:bodyPr/>
        <a:lstStyle/>
        <a:p>
          <a:endParaRPr lang="en-US"/>
        </a:p>
      </dgm:t>
    </dgm:pt>
    <dgm:pt modelId="{EC2162FA-67FF-4F41-9EA0-337C5A8490C1}">
      <dgm:prSet phldrT="[Text]"/>
      <dgm:spPr/>
      <dgm:t>
        <a:bodyPr/>
        <a:lstStyle/>
        <a:p>
          <a:r>
            <a:rPr lang="en-US" dirty="0" smtClean="0"/>
            <a:t>Craniosynostosis</a:t>
          </a:r>
          <a:endParaRPr lang="en-US" dirty="0"/>
        </a:p>
      </dgm:t>
    </dgm:pt>
    <dgm:pt modelId="{4CBD2D81-64D1-49D0-BB0C-2B3DE2C8771A}" type="parTrans" cxnId="{47A40C3A-A8E2-417E-9779-7DACC1BDCCC5}">
      <dgm:prSet/>
      <dgm:spPr/>
      <dgm:t>
        <a:bodyPr/>
        <a:lstStyle/>
        <a:p>
          <a:endParaRPr lang="en-US"/>
        </a:p>
      </dgm:t>
    </dgm:pt>
    <dgm:pt modelId="{B9076CDD-C78A-49F6-9F21-0F8183AF8A4C}" type="sibTrans" cxnId="{47A40C3A-A8E2-417E-9779-7DACC1BDCCC5}">
      <dgm:prSet/>
      <dgm:spPr/>
      <dgm:t>
        <a:bodyPr/>
        <a:lstStyle/>
        <a:p>
          <a:endParaRPr lang="en-US"/>
        </a:p>
      </dgm:t>
    </dgm:pt>
    <dgm:pt modelId="{BABAEE42-11B8-4D4E-BA2C-D71C3E9A46F2}">
      <dgm:prSet phldrT="[Text]"/>
      <dgm:spPr/>
      <dgm:t>
        <a:bodyPr/>
        <a:lstStyle/>
        <a:p>
          <a:r>
            <a:rPr lang="en-US" dirty="0" smtClean="0"/>
            <a:t>Aqueductal stenosis/occlusion</a:t>
          </a:r>
          <a:endParaRPr lang="en-US" dirty="0"/>
        </a:p>
      </dgm:t>
    </dgm:pt>
    <dgm:pt modelId="{452A6211-E870-430E-8B8B-9C3757E0E471}" type="parTrans" cxnId="{AAA33591-91C0-4B3D-A9B7-75862C5024C7}">
      <dgm:prSet/>
      <dgm:spPr/>
      <dgm:t>
        <a:bodyPr/>
        <a:lstStyle/>
        <a:p>
          <a:endParaRPr lang="en-US"/>
        </a:p>
      </dgm:t>
    </dgm:pt>
    <dgm:pt modelId="{9595F633-EA8F-45F7-9757-7448CEA6A3B8}" type="sibTrans" cxnId="{AAA33591-91C0-4B3D-A9B7-75862C5024C7}">
      <dgm:prSet/>
      <dgm:spPr/>
      <dgm:t>
        <a:bodyPr/>
        <a:lstStyle/>
        <a:p>
          <a:endParaRPr lang="en-US"/>
        </a:p>
      </dgm:t>
    </dgm:pt>
    <dgm:pt modelId="{7A794141-BC3A-4577-B0F9-4FDA70F86B9C}">
      <dgm:prSet phldrT="[Text]"/>
      <dgm:spPr/>
      <dgm:t>
        <a:bodyPr/>
        <a:lstStyle/>
        <a:p>
          <a:r>
            <a:rPr lang="en-US" dirty="0" smtClean="0"/>
            <a:t>Intracranial hypotension</a:t>
          </a:r>
          <a:endParaRPr lang="en-US" dirty="0"/>
        </a:p>
      </dgm:t>
    </dgm:pt>
    <dgm:pt modelId="{71E70671-A85C-4001-9CBD-9B8A02940028}" type="parTrans" cxnId="{7CB9B60D-3DB3-4940-9D8E-8BC14AF5566E}">
      <dgm:prSet/>
      <dgm:spPr/>
      <dgm:t>
        <a:bodyPr/>
        <a:lstStyle/>
        <a:p>
          <a:endParaRPr lang="en-US"/>
        </a:p>
      </dgm:t>
    </dgm:pt>
    <dgm:pt modelId="{E4154D2D-4DEB-4531-8B35-772630E6C74D}" type="sibTrans" cxnId="{7CB9B60D-3DB3-4940-9D8E-8BC14AF5566E}">
      <dgm:prSet/>
      <dgm:spPr/>
      <dgm:t>
        <a:bodyPr/>
        <a:lstStyle/>
        <a:p>
          <a:endParaRPr lang="en-US"/>
        </a:p>
      </dgm:t>
    </dgm:pt>
    <dgm:pt modelId="{209B33CB-DE63-403D-9F0D-0870BFB670C4}" type="pres">
      <dgm:prSet presAssocID="{122D6A0F-CB66-423F-A348-927CA096C0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608D5-B51D-4905-82D9-F0BA376F5BF0}" type="pres">
      <dgm:prSet presAssocID="{122D6A0F-CB66-423F-A348-927CA096C0EB}" presName="cycle" presStyleCnt="0"/>
      <dgm:spPr/>
    </dgm:pt>
    <dgm:pt modelId="{9ABCC819-3963-4F90-AC71-158611F7950C}" type="pres">
      <dgm:prSet presAssocID="{61BFA9A8-3024-4A5B-AA50-750E08E2977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61C8-57BF-4F55-B6A5-52DB8B8AC4E0}" type="pres">
      <dgm:prSet presAssocID="{B16ED118-B5A4-410C-A87B-BDCB92AD9A3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168F137-BC14-4FB5-A457-AE78A1B07FAB}" type="pres">
      <dgm:prSet presAssocID="{7EB37E3D-8E77-4E9C-877F-0BC6708AAE6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257D4-811D-440D-B3DB-EB635CA4C10A}" type="pres">
      <dgm:prSet presAssocID="{EC2162FA-67FF-4F41-9EA0-337C5A8490C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5F81C-198C-4AB4-9CAC-F03B769154B8}" type="pres">
      <dgm:prSet presAssocID="{BABAEE42-11B8-4D4E-BA2C-D71C3E9A46F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39B18-239D-4159-BB62-65D588EDE0B8}" type="pres">
      <dgm:prSet presAssocID="{7A794141-BC3A-4577-B0F9-4FDA70F86B9C}" presName="nodeFollowingNodes" presStyleLbl="node1" presStyleIdx="4" presStyleCnt="5" custRadScaleRad="98415" custRadScaleInc="-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3019E-870D-C643-88ED-94E61F52CFEF}" type="presOf" srcId="{B16ED118-B5A4-410C-A87B-BDCB92AD9A31}" destId="{AB8461C8-57BF-4F55-B6A5-52DB8B8AC4E0}" srcOrd="0" destOrd="0" presId="urn:microsoft.com/office/officeart/2005/8/layout/cycle3"/>
    <dgm:cxn modelId="{BFCD24E8-296C-9A46-8031-83D116D04EF2}" type="presOf" srcId="{122D6A0F-CB66-423F-A348-927CA096C0EB}" destId="{209B33CB-DE63-403D-9F0D-0870BFB670C4}" srcOrd="0" destOrd="0" presId="urn:microsoft.com/office/officeart/2005/8/layout/cycle3"/>
    <dgm:cxn modelId="{7CCC6E17-1F99-4085-8CFC-9A79C6D9002B}" srcId="{122D6A0F-CB66-423F-A348-927CA096C0EB}" destId="{7EB37E3D-8E77-4E9C-877F-0BC6708AAE63}" srcOrd="1" destOrd="0" parTransId="{55AD3B54-814C-4ED0-90DB-9A4C2172D9DE}" sibTransId="{6D345FD1-0B45-494B-98E6-0B7F6E701152}"/>
    <dgm:cxn modelId="{AAA33591-91C0-4B3D-A9B7-75862C5024C7}" srcId="{122D6A0F-CB66-423F-A348-927CA096C0EB}" destId="{BABAEE42-11B8-4D4E-BA2C-D71C3E9A46F2}" srcOrd="3" destOrd="0" parTransId="{452A6211-E870-430E-8B8B-9C3757E0E471}" sibTransId="{9595F633-EA8F-45F7-9757-7448CEA6A3B8}"/>
    <dgm:cxn modelId="{8AEA6FEE-8F6D-AA44-B5F2-A666E2DF3524}" type="presOf" srcId="{EC2162FA-67FF-4F41-9EA0-337C5A8490C1}" destId="{F4D257D4-811D-440D-B3DB-EB635CA4C10A}" srcOrd="0" destOrd="0" presId="urn:microsoft.com/office/officeart/2005/8/layout/cycle3"/>
    <dgm:cxn modelId="{FEAA032E-CA95-9541-BFF8-4C457D4D784F}" type="presOf" srcId="{7EB37E3D-8E77-4E9C-877F-0BC6708AAE63}" destId="{9168F137-BC14-4FB5-A457-AE78A1B07FAB}" srcOrd="0" destOrd="0" presId="urn:microsoft.com/office/officeart/2005/8/layout/cycle3"/>
    <dgm:cxn modelId="{88760228-59B6-DF45-8EAA-F68A87F32DEA}" type="presOf" srcId="{7A794141-BC3A-4577-B0F9-4FDA70F86B9C}" destId="{60839B18-239D-4159-BB62-65D588EDE0B8}" srcOrd="0" destOrd="0" presId="urn:microsoft.com/office/officeart/2005/8/layout/cycle3"/>
    <dgm:cxn modelId="{114D653C-28C6-4240-A4B3-84697CF07CC9}" type="presOf" srcId="{BABAEE42-11B8-4D4E-BA2C-D71C3E9A46F2}" destId="{D335F81C-198C-4AB4-9CAC-F03B769154B8}" srcOrd="0" destOrd="0" presId="urn:microsoft.com/office/officeart/2005/8/layout/cycle3"/>
    <dgm:cxn modelId="{47A40C3A-A8E2-417E-9779-7DACC1BDCCC5}" srcId="{122D6A0F-CB66-423F-A348-927CA096C0EB}" destId="{EC2162FA-67FF-4F41-9EA0-337C5A8490C1}" srcOrd="2" destOrd="0" parTransId="{4CBD2D81-64D1-49D0-BB0C-2B3DE2C8771A}" sibTransId="{B9076CDD-C78A-49F6-9F21-0F8183AF8A4C}"/>
    <dgm:cxn modelId="{0E6BA181-97B3-47C6-887C-FD21EA034F4F}" srcId="{122D6A0F-CB66-423F-A348-927CA096C0EB}" destId="{61BFA9A8-3024-4A5B-AA50-750E08E29778}" srcOrd="0" destOrd="0" parTransId="{42BD057C-7585-4729-B24D-6AB4A93C31B6}" sibTransId="{B16ED118-B5A4-410C-A87B-BDCB92AD9A31}"/>
    <dgm:cxn modelId="{F21922E1-01D9-C649-B11F-F7F88163B6F1}" type="presOf" srcId="{61BFA9A8-3024-4A5B-AA50-750E08E29778}" destId="{9ABCC819-3963-4F90-AC71-158611F7950C}" srcOrd="0" destOrd="0" presId="urn:microsoft.com/office/officeart/2005/8/layout/cycle3"/>
    <dgm:cxn modelId="{7CB9B60D-3DB3-4940-9D8E-8BC14AF5566E}" srcId="{122D6A0F-CB66-423F-A348-927CA096C0EB}" destId="{7A794141-BC3A-4577-B0F9-4FDA70F86B9C}" srcOrd="4" destOrd="0" parTransId="{71E70671-A85C-4001-9CBD-9B8A02940028}" sibTransId="{E4154D2D-4DEB-4531-8B35-772630E6C74D}"/>
    <dgm:cxn modelId="{9417C149-1F40-994B-8048-5BB86F1B352F}" type="presParOf" srcId="{209B33CB-DE63-403D-9F0D-0870BFB670C4}" destId="{C06608D5-B51D-4905-82D9-F0BA376F5BF0}" srcOrd="0" destOrd="0" presId="urn:microsoft.com/office/officeart/2005/8/layout/cycle3"/>
    <dgm:cxn modelId="{79B5DC2F-03A3-EB4C-867B-426239BE247A}" type="presParOf" srcId="{C06608D5-B51D-4905-82D9-F0BA376F5BF0}" destId="{9ABCC819-3963-4F90-AC71-158611F7950C}" srcOrd="0" destOrd="0" presId="urn:microsoft.com/office/officeart/2005/8/layout/cycle3"/>
    <dgm:cxn modelId="{ABD62701-DC6A-834D-8643-FB9DC204385C}" type="presParOf" srcId="{C06608D5-B51D-4905-82D9-F0BA376F5BF0}" destId="{AB8461C8-57BF-4F55-B6A5-52DB8B8AC4E0}" srcOrd="1" destOrd="0" presId="urn:microsoft.com/office/officeart/2005/8/layout/cycle3"/>
    <dgm:cxn modelId="{1D1DB969-AB97-BA44-92E2-1799B1CD5AE6}" type="presParOf" srcId="{C06608D5-B51D-4905-82D9-F0BA376F5BF0}" destId="{9168F137-BC14-4FB5-A457-AE78A1B07FAB}" srcOrd="2" destOrd="0" presId="urn:microsoft.com/office/officeart/2005/8/layout/cycle3"/>
    <dgm:cxn modelId="{8E64FE20-2E33-C140-BF1F-68D1E50EEEB7}" type="presParOf" srcId="{C06608D5-B51D-4905-82D9-F0BA376F5BF0}" destId="{F4D257D4-811D-440D-B3DB-EB635CA4C10A}" srcOrd="3" destOrd="0" presId="urn:microsoft.com/office/officeart/2005/8/layout/cycle3"/>
    <dgm:cxn modelId="{291BB7C3-AA75-E243-883A-86495F813CAD}" type="presParOf" srcId="{C06608D5-B51D-4905-82D9-F0BA376F5BF0}" destId="{D335F81C-198C-4AB4-9CAC-F03B769154B8}" srcOrd="4" destOrd="0" presId="urn:microsoft.com/office/officeart/2005/8/layout/cycle3"/>
    <dgm:cxn modelId="{168C2038-C041-884A-99EC-D6B4DB03247C}" type="presParOf" srcId="{C06608D5-B51D-4905-82D9-F0BA376F5BF0}" destId="{60839B18-239D-4159-BB62-65D588EDE0B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5600-BFA7-40C6-9E4E-482C92B63781}">
      <dsp:nvSpPr>
        <dsp:cNvPr id="0" name=""/>
        <dsp:cNvSpPr/>
      </dsp:nvSpPr>
      <dsp:spPr>
        <a:xfrm>
          <a:off x="2075688" y="0"/>
          <a:ext cx="1481328" cy="8229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Medical</a:t>
          </a:r>
          <a:endParaRPr lang="en-US" sz="2700" kern="1200" dirty="0"/>
        </a:p>
      </dsp:txBody>
      <dsp:txXfrm>
        <a:off x="2099792" y="24104"/>
        <a:ext cx="1433120" cy="774752"/>
      </dsp:txXfrm>
    </dsp:sp>
    <dsp:sp modelId="{0CCC664A-34B1-40FC-8580-35356D462881}">
      <dsp:nvSpPr>
        <dsp:cNvPr id="0" name=""/>
        <dsp:cNvSpPr/>
      </dsp:nvSpPr>
      <dsp:spPr>
        <a:xfrm>
          <a:off x="4215384" y="0"/>
          <a:ext cx="1481328" cy="8229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Surgical</a:t>
          </a:r>
          <a:endParaRPr lang="en-US" sz="2700" kern="1200" dirty="0"/>
        </a:p>
      </dsp:txBody>
      <dsp:txXfrm>
        <a:off x="4239488" y="24104"/>
        <a:ext cx="1433120" cy="774752"/>
      </dsp:txXfrm>
    </dsp:sp>
    <dsp:sp modelId="{68CF60C7-27C4-4586-9D1C-2472CC6CE547}">
      <dsp:nvSpPr>
        <dsp:cNvPr id="0" name=""/>
        <dsp:cNvSpPr/>
      </dsp:nvSpPr>
      <dsp:spPr>
        <a:xfrm>
          <a:off x="3577590" y="3497579"/>
          <a:ext cx="617220" cy="61722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54C38-49D9-49A8-AC74-ABE0FB884A44}">
      <dsp:nvSpPr>
        <dsp:cNvPr id="0" name=""/>
        <dsp:cNvSpPr/>
      </dsp:nvSpPr>
      <dsp:spPr>
        <a:xfrm rot="240000">
          <a:off x="2033974" y="3233094"/>
          <a:ext cx="3704451" cy="259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8FBEE-16A3-4402-8D89-EBDDF7D39830}">
      <dsp:nvSpPr>
        <dsp:cNvPr id="0" name=""/>
        <dsp:cNvSpPr/>
      </dsp:nvSpPr>
      <dsp:spPr>
        <a:xfrm rot="240000">
          <a:off x="4258175" y="2585429"/>
          <a:ext cx="1478041" cy="688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Replacement</a:t>
          </a:r>
          <a:endParaRPr lang="en-US" sz="1700" kern="1200" dirty="0"/>
        </a:p>
      </dsp:txBody>
      <dsp:txXfrm>
        <a:off x="4291790" y="2619044"/>
        <a:ext cx="1410811" cy="621386"/>
      </dsp:txXfrm>
    </dsp:sp>
    <dsp:sp modelId="{445E2F39-15D5-4F04-A91B-21FBDF926417}">
      <dsp:nvSpPr>
        <dsp:cNvPr id="0" name=""/>
        <dsp:cNvSpPr/>
      </dsp:nvSpPr>
      <dsp:spPr>
        <a:xfrm rot="240000">
          <a:off x="4311667" y="1844765"/>
          <a:ext cx="1478041" cy="688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externalize</a:t>
          </a:r>
          <a:endParaRPr lang="en-US" sz="1700" kern="1200" dirty="0"/>
        </a:p>
      </dsp:txBody>
      <dsp:txXfrm>
        <a:off x="4345282" y="1878380"/>
        <a:ext cx="1410811" cy="621386"/>
      </dsp:txXfrm>
    </dsp:sp>
    <dsp:sp modelId="{31E555B2-A760-47D8-8FD4-AEACB61E98FC}">
      <dsp:nvSpPr>
        <dsp:cNvPr id="0" name=""/>
        <dsp:cNvSpPr/>
      </dsp:nvSpPr>
      <dsp:spPr>
        <a:xfrm rot="240000">
          <a:off x="4365160" y="1120560"/>
          <a:ext cx="1478041" cy="688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Removal</a:t>
          </a:r>
          <a:endParaRPr lang="en-US" sz="1700" kern="1200" dirty="0"/>
        </a:p>
      </dsp:txBody>
      <dsp:txXfrm>
        <a:off x="4398775" y="1154175"/>
        <a:ext cx="1410811" cy="621386"/>
      </dsp:txXfrm>
    </dsp:sp>
    <dsp:sp modelId="{6548276D-9F3B-4262-97B7-F9EF777B09EA}">
      <dsp:nvSpPr>
        <dsp:cNvPr id="0" name=""/>
        <dsp:cNvSpPr/>
      </dsp:nvSpPr>
      <dsp:spPr>
        <a:xfrm rot="240000">
          <a:off x="2139053" y="2437296"/>
          <a:ext cx="1478041" cy="688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IV+IT+VENT</a:t>
          </a:r>
          <a:endParaRPr lang="en-US" sz="1700" kern="1200" dirty="0"/>
        </a:p>
      </dsp:txBody>
      <dsp:txXfrm>
        <a:off x="2172668" y="2470911"/>
        <a:ext cx="1410811" cy="621386"/>
      </dsp:txXfrm>
    </dsp:sp>
    <dsp:sp modelId="{14F5D4D5-90F7-4860-8C74-526FF4F91BAF}">
      <dsp:nvSpPr>
        <dsp:cNvPr id="0" name=""/>
        <dsp:cNvSpPr/>
      </dsp:nvSpPr>
      <dsp:spPr>
        <a:xfrm rot="240000">
          <a:off x="2192545" y="1696632"/>
          <a:ext cx="1478041" cy="688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IV ABs</a:t>
          </a:r>
          <a:endParaRPr lang="en-US" sz="1700" kern="1200" dirty="0"/>
        </a:p>
      </dsp:txBody>
      <dsp:txXfrm>
        <a:off x="2226160" y="1730247"/>
        <a:ext cx="1410811" cy="62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61C8-57BF-4F55-B6A5-52DB8B8AC4E0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C819-3963-4F90-AC71-158611F7950C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Slit ventricle</a:t>
          </a:r>
          <a:endParaRPr lang="en-US" sz="1700" kern="1200" dirty="0"/>
        </a:p>
      </dsp:txBody>
      <dsp:txXfrm>
        <a:off x="2160400" y="47068"/>
        <a:ext cx="1775198" cy="842046"/>
      </dsp:txXfrm>
    </dsp:sp>
    <dsp:sp modelId="{9168F137-BC14-4FB5-A457-AE78A1B07FAB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Subdural hematoma</a:t>
          </a:r>
          <a:endParaRPr lang="en-US" sz="1700" kern="1200" dirty="0"/>
        </a:p>
      </dsp:txBody>
      <dsp:txXfrm>
        <a:off x="3804791" y="1241788"/>
        <a:ext cx="1775198" cy="842046"/>
      </dsp:txXfrm>
    </dsp:sp>
    <dsp:sp modelId="{F4D257D4-811D-440D-B3DB-EB635CA4C10A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Craniosynostosis</a:t>
          </a:r>
          <a:endParaRPr lang="en-US" sz="1700" kern="1200" dirty="0"/>
        </a:p>
      </dsp:txBody>
      <dsp:txXfrm>
        <a:off x="3176690" y="3174885"/>
        <a:ext cx="1775198" cy="842046"/>
      </dsp:txXfrm>
    </dsp:sp>
    <dsp:sp modelId="{D335F81C-198C-4AB4-9CAC-F03B769154B8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Aqueductal stenosis/occlusion</a:t>
          </a:r>
          <a:endParaRPr lang="en-US" sz="1700" kern="1200" dirty="0"/>
        </a:p>
      </dsp:txBody>
      <dsp:txXfrm>
        <a:off x="1144111" y="3174885"/>
        <a:ext cx="1775198" cy="842046"/>
      </dsp:txXfrm>
    </dsp:sp>
    <dsp:sp modelId="{60839B18-239D-4159-BB62-65D588EDE0B8}">
      <dsp:nvSpPr>
        <dsp:cNvPr id="0" name=""/>
        <dsp:cNvSpPr/>
      </dsp:nvSpPr>
      <dsp:spPr>
        <a:xfrm>
          <a:off x="457208" y="1346200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Intracranial hypotension</a:t>
          </a:r>
          <a:endParaRPr lang="en-US" sz="1700" kern="1200" dirty="0"/>
        </a:p>
      </dsp:txBody>
      <dsp:txXfrm>
        <a:off x="502761" y="1391753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EC6C84F-714A-4DE7-A5C6-F6ADF4DBD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51A12E0-09DD-4A95-97FB-7FA4FBEBAFDA}" type="datetimeFigureOut">
              <a:rPr lang="en-US"/>
              <a:pPr/>
              <a:t>16/12/13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96A58BB-F4C0-4B94-8925-8FFF763E0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27044-CD3F-4B5D-9504-5ED2C3B88B8F}" type="slidenum">
              <a:rPr lang="en-US"/>
              <a:pPr/>
              <a:t>62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9E30B-25CD-4245-B030-3104AA2CBCFF}" type="slidenum">
              <a:rPr lang="en-US"/>
              <a:pPr/>
              <a:t>63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154C40-A91A-41EA-B438-94C753CD57FE}" type="slidenum">
              <a:rPr lang="en-US"/>
              <a:pPr/>
              <a:t>64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0A3C2F-D64A-4C5A-A871-269A49D47D67}" type="slidenum">
              <a:rPr lang="en-US"/>
              <a:pPr/>
              <a:t>65</a:t>
            </a:fld>
            <a:endParaRPr lang="en-US"/>
          </a:p>
        </p:txBody>
      </p:sp>
      <p:sp>
        <p:nvSpPr>
          <p:cNvPr id="1669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2051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D16087-639F-4FE0-A5AF-09F8AE67557D}" type="slidenum">
              <a:rPr lang="en-US"/>
              <a:pPr/>
              <a:t>66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BDC22C-9643-4F8E-803A-15892548C6A0}" type="slidenum">
              <a:rPr lang="en-US"/>
              <a:pPr/>
              <a:t>67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1248FC-86A8-4A38-9A41-33358400A6C9}" type="slidenum">
              <a:rPr lang="en-US"/>
              <a:pPr/>
              <a:t>68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2CDC-9262-4112-AB44-79E83B8D5614}" type="slidenum">
              <a:rPr lang="en-US"/>
              <a:pPr/>
              <a:t>69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2BE636-FE7D-4F6F-860A-B30A9A28E382}" type="slidenum">
              <a:rPr lang="en-US"/>
              <a:pPr/>
              <a:t>70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DE80E1-0E20-429F-AD49-6E0E3F1A7E49}" type="slidenum">
              <a:rPr lang="en-US"/>
              <a:pPr/>
              <a:t>71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212481-0247-416F-BEE0-C2FE266E4966}" type="slidenum">
              <a:rPr lang="en-US"/>
              <a:pPr/>
              <a:t>72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C529C1-0913-4813-BB4E-7436AFFE2DD9}" type="slidenum">
              <a:rPr lang="en-US"/>
              <a:pPr/>
              <a:t>73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We have heard from our CHPV users, that it would be an improvement to have a method to verify the valve setting without having to take an X-Ray.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I would like to get some feedback from you, what compels you to take an X-Ray with our Valve (you told me I had to , I need to know where the setting is)?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We know that the other adjustable valve uses magnetic designs and we looks at that, but avoided it due to unwanted outside magnetic influences.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We conducted extensive customer research and we decided to utilize acoustic technology, which makes all implanted valves compatible with this technology.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DC92EB-358C-4C00-AFCA-315B041FD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C3ACC-EDCD-4280-82AE-F4F797A52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92697-2931-4288-931C-EA0D1F5F0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752600"/>
            <a:ext cx="38100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93C85-5AD2-45E6-8D90-9F6E4AF03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AA509-4F0D-400A-B1A1-00F5D77AD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6A772-39B3-41F5-8699-4EDA8225C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4D69D-B614-46B4-8D53-259FBFB76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FDDE0-3D24-4B28-8823-1790229B4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7F935-AE20-44DD-8B69-DE7D7A80B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410AF-A36A-4AF7-968C-6A5FD06FF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D44-E929-42C6-B588-633FFFEC6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b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FF29C50-46FB-44A5-8DBE-C958AAC074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TREATMENT OF HYDROCEPHALUS        (SHUNT PHYSIOLOGY AND PREVENTION OF INFECTION).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Hydrocephalus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Acquired hydrocephalus (secondary)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Tumors and cysts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Inflammation (meningitis)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Absorption blockages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Sub Arachnoid Hemorrhage (SAH)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Normal Pressure Hydrocephalus (NPH)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Head injury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Aqueductal Stenosis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Idiopathic hydrocephalus (primary)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iNPH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Causes of Hydrocephalus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7141"/>
              </p:ext>
            </p:extLst>
          </p:nvPr>
        </p:nvGraphicFramePr>
        <p:xfrm>
          <a:off x="914400" y="916940"/>
          <a:ext cx="7543800" cy="5941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/>
                <a:gridCol w="3771900"/>
              </a:tblGrid>
              <a:tr h="1003300"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Foramen of </a:t>
                      </a:r>
                      <a:r>
                        <a:rPr lang="en-I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Monro</a:t>
                      </a:r>
                      <a:endParaRPr lang="en-IN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Gliosis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Colloid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cysts</a:t>
                      </a: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Absorptive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 </a:t>
                      </a:r>
                    </a:p>
                    <a:p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arachnoiditis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posthemorrhagic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postmeningitic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venous thrombosis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0"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Third ventricle</a:t>
                      </a:r>
                    </a:p>
                    <a:p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chismal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ghiomas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craniopharyngiomas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arachnoid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cysts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Pineal region 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Tumors</a:t>
                      </a: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0"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Fourth ventricle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medullobIastomas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ependymomas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astrocytomas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Dandy-Walker cysts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Cerebral aqueduct </a:t>
                      </a:r>
                    </a:p>
                    <a:p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aqueductal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stenosis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Aqueductal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forking</a:t>
                      </a:r>
                    </a:p>
                    <a:p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Subependymal</a:t>
                      </a:r>
                      <a:endParaRPr lang="en-I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gliosis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periaqueductal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gliomas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0"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Basilar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 </a:t>
                      </a:r>
                    </a:p>
                    <a:p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arachnoiditis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Chiari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malformations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Symptoms of Hydrocephalus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Usually associated with high intracranial pressure (ICP)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Headaches, nausea, vomiting, sleepiness, irritability, seizures, downward deviation of the eyes, blurred vision, failing mental function, other problems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infants - expanded head or bulging fontanelles, </a:t>
            </a:r>
            <a:r>
              <a:rPr lang="ja-JP" altLang="en-US" smtClean="0"/>
              <a:t>“</a:t>
            </a:r>
            <a:r>
              <a:rPr lang="en-US" altLang="ja-JP" smtClean="0"/>
              <a:t>sunset sign</a:t>
            </a:r>
            <a:r>
              <a:rPr lang="ja-JP" altLang="en-US" smtClean="0"/>
              <a:t>”</a:t>
            </a:r>
            <a:r>
              <a:rPr lang="en-US" altLang="ja-JP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Pediatric Hydrocephalus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Pediatric Etiologies</a:t>
            </a:r>
          </a:p>
          <a:p>
            <a:pPr lvl="1" eaLnBrk="1" hangingPunct="1"/>
            <a:r>
              <a:rPr lang="en-US" sz="3200" dirty="0" err="1" smtClean="0"/>
              <a:t>Intraventricular</a:t>
            </a:r>
            <a:r>
              <a:rPr lang="en-US" sz="3200" dirty="0" smtClean="0"/>
              <a:t> hemorrhage (</a:t>
            </a:r>
            <a:r>
              <a:rPr lang="en-US" sz="3200" dirty="0" err="1" smtClean="0"/>
              <a:t>IVH</a:t>
            </a:r>
            <a:r>
              <a:rPr lang="en-US" sz="3200" dirty="0" smtClean="0"/>
              <a:t>)  occurs often in premature babies</a:t>
            </a:r>
          </a:p>
          <a:p>
            <a:pPr lvl="1" eaLnBrk="1" hangingPunct="1"/>
            <a:r>
              <a:rPr lang="en-US" sz="3200" dirty="0" smtClean="0"/>
              <a:t>Congenital hydrocephalus</a:t>
            </a:r>
          </a:p>
          <a:p>
            <a:pPr lvl="1" eaLnBrk="1" hangingPunct="1"/>
            <a:r>
              <a:rPr lang="en-US" sz="3200" dirty="0" smtClean="0"/>
              <a:t>Tumor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Adult Hydrocephalus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Adult Etiologies</a:t>
            </a:r>
          </a:p>
          <a:p>
            <a:pPr lvl="1" eaLnBrk="1" hangingPunct="1"/>
            <a:r>
              <a:rPr lang="en-US" smtClean="0"/>
              <a:t>Normal pressure hydrocephalus (NPH)</a:t>
            </a:r>
          </a:p>
          <a:p>
            <a:pPr lvl="1" eaLnBrk="1" hangingPunct="1"/>
            <a:r>
              <a:rPr lang="en-US" smtClean="0"/>
              <a:t>Sub arachnoid hemorrhage (SAH)</a:t>
            </a:r>
          </a:p>
          <a:p>
            <a:pPr lvl="1" eaLnBrk="1" hangingPunct="1"/>
            <a:r>
              <a:rPr lang="en-US" smtClean="0"/>
              <a:t>Post-trauma, aneurysm</a:t>
            </a:r>
          </a:p>
          <a:p>
            <a:pPr lvl="1" eaLnBrk="1" hangingPunct="1"/>
            <a:r>
              <a:rPr lang="en-US" smtClean="0"/>
              <a:t>Pseudotumor cerebri</a:t>
            </a:r>
          </a:p>
          <a:p>
            <a:pPr lvl="1" eaLnBrk="1" hangingPunct="1"/>
            <a:r>
              <a:rPr lang="en-US" smtClean="0"/>
              <a:t>Adult onset of congenital hydrocephalus</a:t>
            </a:r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CT/MRI CRITERIA OF HCP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Hydrostatic hydrocephalus suggested when-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The size of both temporal horns is &gt;2mm in width ; sylvian, interhemispheric fissures and cerebral sulci are not visible.  Or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Both temporal horn are &gt;2mm and the ratio FH/ID&gt;0.5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CT/MRI criteria contd..</a:t>
            </a:r>
          </a:p>
        </p:txBody>
      </p:sp>
      <p:sp>
        <p:nvSpPr>
          <p:cNvPr id="5632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Ballooning of frontal horns of lateral ventricles (Mickey mouse ventricles) and third ventricle.</a:t>
            </a:r>
          </a:p>
          <a:p>
            <a:pPr eaLnBrk="1" hangingPunct="1"/>
            <a:r>
              <a:rPr lang="en-US" smtClean="0"/>
              <a:t>Periventricular low density on CT or periventricular high intensity signal on T2w1 on MRI suggesting transependymal absorption or migration of CSF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CT/MRI criteria contd..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Used alone- FH/ID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&lt;40%  - Normal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40-50%- borderline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&gt;50%   - HCP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Evans Ratio- Ratio of frontal horn to maximal biparietal diameter&gt;30%.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Sagittal MRI may show upward bowing of corpus callosum.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Treating Hydrocephalus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Medical Management.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Spinal Tap.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Surgical Management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marL="990600" lvl="1" indent="-533400" eaLnBrk="1" hangingPunct="1">
              <a:lnSpc>
                <a:spcPct val="90000"/>
              </a:lnSpc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Medical treatment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Diuretic therapy- Tried in infants with bloody CSF to see if there is any resumption of normal CSF absorption.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Acetazolamide and furosemide started simultaenously.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 counteract acidosis start alkasol(2meq of K+/ml,no Na +)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S/E- electrolyte imbalance, lethargy, tachypnea, diarrhoea, paraesthesia.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Hydrocephalous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excessive accumulation of CSF within the head due to a disturbance of formation, flow or absorption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buSzPct val="75000"/>
              <a:buFont typeface="Wingdings" pitchFamily="2" charset="2"/>
              <a:buChar char="l"/>
            </a:pPr>
            <a:r>
              <a:rPr lang="en-US" sz="2800" smtClean="0"/>
              <a:t>If left untreated the patient may develop increased intra-cranial pressure (ICP)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buSzPct val="75000"/>
              <a:buFont typeface="Wingdings" pitchFamily="2" charset="2"/>
              <a:buChar char="l"/>
            </a:pPr>
            <a:r>
              <a:rPr lang="en-US" sz="2800" smtClean="0"/>
              <a:t>Result may be brain damage and/or death</a:t>
            </a:r>
          </a:p>
          <a:p>
            <a:pPr eaLnBrk="1" hangingPunct="1">
              <a:buSzPct val="75000"/>
              <a:buFont typeface="Wingdings" pitchFamily="2" charset="2"/>
              <a:buChar char="l"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Spinal Taps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HCP after intraventricular hemorrhage may be transient serial taps may temporize until reabsorption resumes but LP can only be performed for communicating HCP.</a:t>
            </a:r>
          </a:p>
          <a:p>
            <a:pPr eaLnBrk="1" hangingPunct="1"/>
            <a:r>
              <a:rPr lang="en-US" smtClean="0"/>
              <a:t>If reabsorption does not resumes when protein is &lt;100mg/dl then it is unlikely to start as before.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Surgical treatment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Goal-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Optimum neurologic function and good cosmetic result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not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normal sized ventricles.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Options-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Eliminating the cause of obstruction.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Endoscopic methods.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Shunting.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Endoscopic -                               3rd Ventriculostomy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Indications-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Obstructive HCP.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Shunt infection(removal of hardware).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Patients with subdural hematomas (shunt removed before TV is performed).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Slit ventricle syndrome.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Contraindication- Communicating HCP.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Endoscopic -                               3rd Ventriculostomy contd.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Complications-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Hypothalamic injury.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Transient 3</a:t>
            </a:r>
            <a:r>
              <a:rPr lang="en-US" baseline="30000" smtClean="0"/>
              <a:t>rd</a:t>
            </a:r>
            <a:r>
              <a:rPr lang="en-US" smtClean="0"/>
              <a:t> and 6</a:t>
            </a:r>
            <a:r>
              <a:rPr lang="en-US" baseline="30000" smtClean="0"/>
              <a:t>th</a:t>
            </a:r>
            <a:r>
              <a:rPr lang="en-US" smtClean="0"/>
              <a:t> nerve palsies.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Uncontrollable bleeding.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Cardiac arrest.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Traumatic basilar artery aneurysm.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3rd Ventriculostomy contd.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 rate- overall=56% (range is 60 to 94% for nontumoral aqueductal stenosis). Success rate is lower in infants as they may have under developed sub arachnoid space.</a:t>
            </a:r>
          </a:p>
          <a:p>
            <a:pPr eaLnBrk="1" hangingPunct="1"/>
            <a:r>
              <a:rPr lang="en-US" smtClean="0"/>
              <a:t>Lower success rate – if preexisting pathology present like- tumor, previous shunt, previous SAH, WBRT, adhesions.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Endoscopic choroid plexus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First done by Dandy(open)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Indications-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Communicating slowly progressing HCP in infants- 64% cured.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Choroid plexus papilloma/hyperplasia.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Necrotizing enterocolitis.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Intractable shunt failure.</a:t>
            </a:r>
          </a:p>
          <a:p>
            <a:pPr marL="514350" indent="-514350" eaLnBrk="1" hangingPunct="1">
              <a:defRPr/>
            </a:pPr>
            <a:r>
              <a:rPr lang="en-US" dirty="0" smtClean="0">
                <a:ea typeface="+mn-ea"/>
              </a:rPr>
              <a:t>Contraindication- Obstructive HCP.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Endoscopic fenestration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Septostomy – for U/L HCP</a:t>
            </a:r>
          </a:p>
          <a:p>
            <a:pPr eaLnBrk="1" hangingPunct="1"/>
            <a:r>
              <a:rPr lang="en-US" smtClean="0"/>
              <a:t>Multiloculated HCP.</a:t>
            </a:r>
          </a:p>
          <a:p>
            <a:pPr eaLnBrk="1" hangingPunct="1"/>
            <a:r>
              <a:rPr lang="en-US" smtClean="0"/>
              <a:t>Aqueductoplasty or aqueductal stenting.</a:t>
            </a:r>
          </a:p>
          <a:p>
            <a:pPr eaLnBrk="1" hangingPunct="1"/>
            <a:r>
              <a:rPr lang="en-US" smtClean="0"/>
              <a:t>Cysts with secondary HCP- Arachnoid cyst, Cysticercal cysts (3/4 ventricle)</a:t>
            </a:r>
          </a:p>
          <a:p>
            <a:pPr eaLnBrk="1" hangingPunct="1"/>
            <a:r>
              <a:rPr lang="en-US" smtClean="0"/>
              <a:t>Colloid cyst of third ventricle.</a:t>
            </a:r>
          </a:p>
          <a:p>
            <a:pPr eaLnBrk="1" hangingPunct="1"/>
            <a:r>
              <a:rPr lang="en-US" smtClean="0"/>
              <a:t>Pineal region tumors- ETV + Biopsy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shunts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VP shunt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VA shunt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Torkildsen shunt- ventricles to cisternal space.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Miscellaneous– Ventriculopleural, gall-bladder, ureter or bladder.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LP shunt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Cyst or subdural shunt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Shunting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Surgical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Re-direct CSF to another area of the body to normalize ICP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Shunt Considerations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Choose the correct operating pressure (fixed pressure valve)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 catheter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 shunt 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 other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Blood, high protein in CSF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Catheter disconnection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Surgical Procedure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surgical procedure to place a shunt is relatively short and uncomplicated:</a:t>
            </a:r>
          </a:p>
          <a:p>
            <a:pPr eaLnBrk="1" hangingPunct="1"/>
            <a:endParaRPr lang="en-US" sz="2800" smtClean="0"/>
          </a:p>
          <a:p>
            <a:pPr lvl="1" eaLnBrk="1" hangingPunct="1"/>
            <a:r>
              <a:rPr lang="en-US" sz="2400" smtClean="0"/>
              <a:t>Incision in the scalp</a:t>
            </a:r>
          </a:p>
          <a:p>
            <a:pPr lvl="1" eaLnBrk="1" hangingPunct="1"/>
            <a:r>
              <a:rPr lang="en-US" sz="2400" smtClean="0"/>
              <a:t>Small burr hole on the skull (6-9mm)</a:t>
            </a:r>
          </a:p>
          <a:p>
            <a:pPr lvl="1" eaLnBrk="1" hangingPunct="1"/>
            <a:r>
              <a:rPr lang="en-US" sz="2400" smtClean="0"/>
              <a:t>Insertion of the ventricular catheter</a:t>
            </a:r>
          </a:p>
          <a:p>
            <a:pPr lvl="1" eaLnBrk="1" hangingPunct="1"/>
            <a:r>
              <a:rPr lang="en-US" sz="2400" smtClean="0"/>
              <a:t>Incision in the peritoneal cavity</a:t>
            </a:r>
          </a:p>
          <a:p>
            <a:pPr lvl="1" eaLnBrk="1" hangingPunct="1"/>
            <a:r>
              <a:rPr lang="en-US" sz="2400" smtClean="0"/>
              <a:t>Tunneling under the skin</a:t>
            </a:r>
          </a:p>
          <a:p>
            <a:pPr lvl="1" eaLnBrk="1" hangingPunct="1"/>
            <a:r>
              <a:rPr lang="en-US" sz="2400" smtClean="0"/>
              <a:t>Closure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Compliance and the Cranium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brain and skull contain three primary components:</a:t>
            </a:r>
          </a:p>
          <a:p>
            <a:pPr lvl="1" eaLnBrk="1" hangingPunct="1"/>
            <a:r>
              <a:rPr lang="en-US" sz="2400" smtClean="0"/>
              <a:t>	Brain Tissue			</a:t>
            </a:r>
          </a:p>
          <a:p>
            <a:pPr lvl="1" eaLnBrk="1" hangingPunct="1"/>
            <a:r>
              <a:rPr lang="en-US" sz="2400" smtClean="0"/>
              <a:t>	Blood				</a:t>
            </a:r>
          </a:p>
          <a:p>
            <a:pPr lvl="1" eaLnBrk="1" hangingPunct="1"/>
            <a:r>
              <a:rPr lang="en-US" sz="2400" smtClean="0"/>
              <a:t>	Cerebrospinal fluid		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800" smtClean="0"/>
              <a:t>A change in any one of these components results in adjustment to the other two which is called </a:t>
            </a:r>
            <a:r>
              <a:rPr lang="en-US" sz="2800" b="1" u="sng" smtClean="0"/>
              <a:t>compliance</a:t>
            </a:r>
            <a:endParaRPr lang="en-US" sz="2800" u="sng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" y="-1"/>
            <a:ext cx="9135208" cy="68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80010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  VA Shunt</a:t>
            </a: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3886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Repeated lengthening required in a child.</a:t>
            </a:r>
          </a:p>
          <a:p>
            <a:pPr>
              <a:buFontTx/>
              <a:buChar char="•"/>
            </a:pPr>
            <a:r>
              <a:rPr lang="en-US"/>
              <a:t>Higher risk of infection and septicemia.</a:t>
            </a:r>
          </a:p>
          <a:p>
            <a:pPr>
              <a:buFontTx/>
              <a:buChar char="•"/>
            </a:pPr>
            <a:r>
              <a:rPr lang="en-US"/>
              <a:t>Possible retrograde blood flow into valves.</a:t>
            </a:r>
          </a:p>
          <a:p>
            <a:pPr>
              <a:buFontTx/>
              <a:buChar char="•"/>
            </a:pPr>
            <a:r>
              <a:rPr lang="en-US"/>
              <a:t>Shunt embolus.</a:t>
            </a:r>
          </a:p>
          <a:p>
            <a:pPr>
              <a:buFontTx/>
              <a:buChar char="•"/>
            </a:pPr>
            <a:r>
              <a:rPr lang="en-US"/>
              <a:t>Vascular complications-thrombophlebitis, pulmonary emboli, PHT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LP Shunt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52400" y="2133600"/>
            <a:ext cx="5257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Do not use in child- laminectomy causes scoliosis, risk of progressive scoliosis</a:t>
            </a:r>
          </a:p>
          <a:p>
            <a:pPr>
              <a:buFontTx/>
              <a:buChar char="•"/>
            </a:pPr>
            <a:r>
              <a:rPr lang="en-US"/>
              <a:t>Overshunting. May cause 	      3</a:t>
            </a:r>
            <a:r>
              <a:rPr lang="en-US" baseline="30000"/>
              <a:t>rd</a:t>
            </a:r>
            <a:r>
              <a:rPr lang="en-US"/>
              <a:t> and 6</a:t>
            </a:r>
            <a:r>
              <a:rPr lang="en-US" baseline="30000"/>
              <a:t>th</a:t>
            </a:r>
            <a:r>
              <a:rPr lang="en-US"/>
              <a:t> CN palsies.</a:t>
            </a:r>
          </a:p>
          <a:p>
            <a:pPr>
              <a:buFontTx/>
              <a:buChar char="•"/>
            </a:pPr>
            <a:r>
              <a:rPr lang="en-US"/>
              <a:t>Difficult access to proximal catheter for revision.</a:t>
            </a:r>
          </a:p>
          <a:p>
            <a:pPr>
              <a:buFontTx/>
              <a:buChar char="•"/>
            </a:pPr>
            <a:r>
              <a:rPr lang="en-US"/>
              <a:t>Lumbar root irritation.</a:t>
            </a:r>
          </a:p>
          <a:p>
            <a:pPr>
              <a:buFontTx/>
              <a:buChar char="•"/>
            </a:pPr>
            <a:r>
              <a:rPr lang="en-US"/>
              <a:t>Leakage of CSF around catheter</a:t>
            </a:r>
          </a:p>
          <a:p>
            <a:pPr>
              <a:buFontTx/>
              <a:buChar char="•"/>
            </a:pPr>
            <a:r>
              <a:rPr lang="en-US"/>
              <a:t>Pressure regulation is difficult.</a:t>
            </a:r>
          </a:p>
          <a:p>
            <a:pPr>
              <a:buFontTx/>
              <a:buChar char="•"/>
            </a:pPr>
            <a:r>
              <a:rPr lang="en-US"/>
              <a:t>Arachnoiditis.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Torkildsen shunt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Shunts ventricles to </a:t>
            </a:r>
            <a:r>
              <a:rPr lang="en-US" dirty="0" err="1" smtClean="0"/>
              <a:t>cisternal</a:t>
            </a:r>
            <a:r>
              <a:rPr lang="en-US" dirty="0" smtClean="0"/>
              <a:t> space.</a:t>
            </a:r>
          </a:p>
          <a:p>
            <a:pPr eaLnBrk="1" hangingPunct="1"/>
            <a:r>
              <a:rPr lang="en-US" dirty="0" smtClean="0"/>
              <a:t>Rarely used.</a:t>
            </a:r>
          </a:p>
          <a:p>
            <a:pPr eaLnBrk="1" hangingPunct="1"/>
            <a:r>
              <a:rPr lang="en-US" dirty="0" smtClean="0"/>
              <a:t>Effective only in acquired obstructive </a:t>
            </a:r>
            <a:r>
              <a:rPr lang="en-US" dirty="0" err="1" smtClean="0"/>
              <a:t>HCP</a:t>
            </a:r>
            <a:r>
              <a:rPr lang="en-US" dirty="0" smtClean="0"/>
              <a:t> as children with cong </a:t>
            </a:r>
            <a:r>
              <a:rPr lang="en-US" dirty="0" err="1" smtClean="0"/>
              <a:t>HCP</a:t>
            </a:r>
            <a:r>
              <a:rPr lang="en-US" dirty="0" smtClean="0"/>
              <a:t> frequently do not develop normal sub </a:t>
            </a:r>
            <a:r>
              <a:rPr lang="en-US" dirty="0" err="1" smtClean="0"/>
              <a:t>arachnoid</a:t>
            </a:r>
            <a:r>
              <a:rPr lang="en-US" dirty="0" smtClean="0"/>
              <a:t> CSF pathways.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Ventriculopleural shunt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Viable alternative if peritoneum is not available.</a:t>
            </a:r>
          </a:p>
          <a:p>
            <a:pPr eaLnBrk="1" hangingPunct="1"/>
            <a:r>
              <a:rPr lang="en-US" smtClean="0"/>
              <a:t>Risk of hydrothorax requiring relocation of distal catheter.</a:t>
            </a:r>
          </a:p>
          <a:p>
            <a:pPr eaLnBrk="1" hangingPunct="1"/>
            <a:r>
              <a:rPr lang="en-US" smtClean="0"/>
              <a:t>Recommended only for &gt;7 yrs of age.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Disadvantages/complications of various shunts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Those that may occur with any shunt-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Obstruction –M.C. , proximal catheter&gt;valve/distal catheter(12-34%)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Disconnection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Infection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Hardware erosion through skin.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Seizures-5.5% in I yr, 1.1 %/yr after 3 Yr.(Higher in frontal catheter.)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Conduit for extraneural mets.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Silicone allergy.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 shunt complications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Inguinal hernia– if inserted when processus </a:t>
            </a:r>
            <a:r>
              <a:rPr lang="en-US" sz="2800" dirty="0" err="1" smtClean="0"/>
              <a:t>vaginalis</a:t>
            </a:r>
            <a:r>
              <a:rPr lang="en-US" sz="2800" dirty="0" smtClean="0"/>
              <a:t> is patent.</a:t>
            </a:r>
          </a:p>
          <a:p>
            <a:pPr eaLnBrk="1" hangingPunct="1"/>
            <a:r>
              <a:rPr lang="en-US" sz="2800" dirty="0" smtClean="0"/>
              <a:t>Requires long catheter to compensate for child growth.</a:t>
            </a:r>
          </a:p>
          <a:p>
            <a:pPr eaLnBrk="1" hangingPunct="1"/>
            <a:r>
              <a:rPr lang="en-US" sz="2800" dirty="0" smtClean="0"/>
              <a:t>Peritoneal end obstruction-more with distal slit valves, by peritoneal </a:t>
            </a:r>
            <a:r>
              <a:rPr lang="en-US" sz="2800" dirty="0" err="1" smtClean="0"/>
              <a:t>pseudocyst</a:t>
            </a:r>
            <a:r>
              <a:rPr lang="en-US" sz="2800" dirty="0" smtClean="0"/>
              <a:t>, Peritoneal adhesions may decrease absorptive surface, catheter </a:t>
            </a:r>
            <a:r>
              <a:rPr lang="en-US" sz="2800" dirty="0" err="1" smtClean="0"/>
              <a:t>malpositioning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 shunt complications contd..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Peritonitis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Hydrocele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CSF ascites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Tip migration –Into scrotum, viscus perforation, through diaphragm.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Intestinal obstruction.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Volvulus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Intestinal strangulation- shunt removed forcibly.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Overshunting.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Complications -INFECTIONS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Incidence -1.5 to 38%(International society of pediatric neurosurgeons cooperative study 1994- 6.5%)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Mortality, morbidity, costs.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Time to infection- 92% infections occur within three months.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endParaRPr lang="en-US" sz="28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Complications –INFECTIONS contd..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Risk factors-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Age – most important. (Different skin flora, less immunity and IgG).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Reason for shunt placement.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Type of shunt.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Educational level of surgeon.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Presence of spinal dysraphism.(50% children with MMC who were shunted within 1 wk developed shunt infection.)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9" y="0"/>
            <a:ext cx="9152579" cy="685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Infections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Presentation-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</a:rPr>
              <a:t>Headache,lethargy,nausea and vomiting.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</a:rPr>
              <a:t>Infants- irritability, severe- apnea and bradycardia.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</a:rPr>
              <a:t>Fever, gait disturbance, seizures, visual disturbances, upgaze palsy, papilledema, abdominal pain-swelling.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</a:rPr>
              <a:t>E.coli-severe abdominal pain &amp; septicemia, Staph- indolent , erythema along tract.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Shunt Infections -</a:t>
            </a:r>
            <a:br>
              <a:rPr lang="en-US" sz="4000" smtClean="0"/>
            </a:br>
            <a:r>
              <a:rPr lang="en-US" sz="4000" smtClean="0"/>
              <a:t>Evaluation and diagnosis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History and examination (D/D specially in children- URI, gastroenteritis, UTI, Appendicitis)</a:t>
            </a:r>
          </a:p>
          <a:p>
            <a:pPr eaLnBrk="1" hangingPunct="1"/>
            <a:r>
              <a:rPr lang="en-US" sz="2800" smtClean="0"/>
              <a:t>Imaging- 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X ray(shows disconnection of the system.)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USG – Cranium (ependymal enhancement), abdomen.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CT scan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800" smtClean="0"/>
              <a:t>Shunt tap- CSF  and manometry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	</a:t>
            </a:r>
            <a:br>
              <a:rPr lang="en-US" smtClean="0"/>
            </a:br>
            <a:r>
              <a:rPr lang="en-US" smtClean="0"/>
              <a:t>		Shunt tap</a:t>
            </a:r>
            <a:br>
              <a:rPr lang="en-US" smtClean="0"/>
            </a:br>
            <a:endParaRPr lang="en-US" smtClean="0"/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1182688" y="1981200"/>
            <a:ext cx="7808912" cy="4151313"/>
          </a:xfrm>
        </p:spPr>
        <p:txBody>
          <a:bodyPr/>
          <a:lstStyle/>
          <a:p>
            <a:pPr marL="514350" indent="-514350" eaLnBrk="1" hangingPunct="1">
              <a:buFont typeface="Tahoma" pitchFamily="34" charset="0"/>
              <a:buAutoNum type="arabicPeriod"/>
            </a:pPr>
            <a:r>
              <a:rPr lang="en-US" smtClean="0"/>
              <a:t>Indication- </a:t>
            </a:r>
          </a:p>
          <a:p>
            <a:pPr marL="514350" indent="-514350" eaLnBrk="1" hangingPunct="1"/>
            <a:r>
              <a:rPr lang="en-US" smtClean="0"/>
              <a:t>Diagnosing infection/cytology/remove blood/check function/inject medication.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sz="2000" smtClean="0"/>
              <a:t>2.     </a:t>
            </a:r>
            <a:r>
              <a:rPr lang="en-US" smtClean="0"/>
              <a:t>Steps-</a:t>
            </a:r>
          </a:p>
          <a:p>
            <a:pPr marL="514350" indent="-514350" eaLnBrk="1" hangingPunct="1"/>
            <a:r>
              <a:rPr lang="en-US" sz="2000" smtClean="0"/>
              <a:t>Insert a 25 gauge butterfly canula and look for flow. Measure pressure.</a:t>
            </a:r>
          </a:p>
          <a:p>
            <a:pPr marL="514350" indent="-514350" eaLnBrk="1" hangingPunct="1"/>
            <a:r>
              <a:rPr lang="en-US" sz="2000" smtClean="0"/>
              <a:t>Measure pressure with distal occlude pressed.</a:t>
            </a:r>
          </a:p>
          <a:p>
            <a:pPr marL="514350" indent="-514350" eaLnBrk="1" hangingPunct="1"/>
            <a:r>
              <a:rPr lang="en-US" sz="2000" smtClean="0"/>
              <a:t>If no spontaneous flow , try to aspirate CSF with a syringe.</a:t>
            </a:r>
          </a:p>
          <a:p>
            <a:pPr marL="514350" indent="-514350" eaLnBrk="1" hangingPunct="1"/>
            <a:r>
              <a:rPr lang="en-US" sz="2000" smtClean="0"/>
              <a:t>Send CSF sample</a:t>
            </a:r>
          </a:p>
          <a:p>
            <a:pPr marL="514350" indent="-514350" eaLnBrk="1" hangingPunct="1"/>
            <a:r>
              <a:rPr lang="en-US" sz="2000" smtClean="0"/>
              <a:t>Connect with manometer.</a:t>
            </a:r>
          </a:p>
          <a:p>
            <a:pPr marL="514350" indent="-514350" eaLnBrk="1" hangingPunct="1"/>
            <a:r>
              <a:rPr lang="en-US" sz="2000" smtClean="0"/>
              <a:t>Repeat measurement after injecting 3-5 ml of saline.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Infections -Prevention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Sterile surgical technique.</a:t>
            </a:r>
          </a:p>
          <a:p>
            <a:pPr eaLnBrk="1" hangingPunct="1"/>
            <a:r>
              <a:rPr lang="en-US" smtClean="0"/>
              <a:t>Haines and Walters have found 50% reduction in infections with use of prophylactic antibiotics.</a:t>
            </a:r>
          </a:p>
          <a:p>
            <a:pPr eaLnBrk="1" hangingPunct="1"/>
            <a:r>
              <a:rPr lang="en-US" smtClean="0"/>
              <a:t>Antibiotic impregnated shunt tubing.</a:t>
            </a:r>
          </a:p>
          <a:p>
            <a:pPr eaLnBrk="1" hangingPunct="1"/>
            <a:r>
              <a:rPr lang="en-US" smtClean="0"/>
              <a:t>Use of antibiotics before dental procedures, one piece system, biannual screening, hypothermia during surgery.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Infections -Organisms</a:t>
            </a:r>
          </a:p>
        </p:txBody>
      </p:sp>
      <p:graphicFrame>
        <p:nvGraphicFramePr>
          <p:cNvPr id="114690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r:id="rId4" imgW="7773074" imgH="4115157" progId="Excel.Sheet.8">
                  <p:embed/>
                </p:oleObj>
              </mc:Choice>
              <mc:Fallback>
                <p:oleObj r:id="rId4" imgW="7773074" imgH="4115157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017713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Infections -Treatment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outcomes</a:t>
            </a:r>
          </a:p>
        </p:txBody>
      </p:sp>
      <p:graphicFrame>
        <p:nvGraphicFramePr>
          <p:cNvPr id="116738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r:id="rId4" imgW="7773074" imgH="4115157" progId="Excel.Sheet.8">
                  <p:embed/>
                </p:oleObj>
              </mc:Choice>
              <mc:Fallback>
                <p:oleObj r:id="rId4" imgW="7773074" imgH="4115157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762000" y="6248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Frame &amp; McLaurin –J neurosurgery.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Complications- Overshunting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10-12%,VP shunt&gt;VA SHUNT</a:t>
            </a:r>
            <a:r>
              <a:rPr lang="en-US" sz="1800" smtClean="0"/>
              <a:t>(SIPHONING)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6002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Undershunting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Shunt malfunction rate 17% in I yr.</a:t>
            </a:r>
          </a:p>
          <a:p>
            <a:pPr eaLnBrk="1" hangingPunct="1"/>
            <a:r>
              <a:rPr lang="en-US" dirty="0" smtClean="0"/>
              <a:t>Cause- blockage (choroid plexus/</a:t>
            </a:r>
            <a:r>
              <a:rPr lang="en-US" dirty="0" err="1" smtClean="0"/>
              <a:t>proteinaceous</a:t>
            </a:r>
            <a:r>
              <a:rPr lang="en-US" dirty="0" smtClean="0"/>
              <a:t> material/blood); Disconnection.</a:t>
            </a:r>
          </a:p>
          <a:p>
            <a:pPr eaLnBrk="1" hangingPunct="1"/>
            <a:r>
              <a:rPr lang="en-US" dirty="0" smtClean="0"/>
              <a:t>Symptoms-H/</a:t>
            </a:r>
            <a:r>
              <a:rPr lang="en-US" dirty="0" err="1" smtClean="0"/>
              <a:t>A,N</a:t>
            </a:r>
            <a:r>
              <a:rPr lang="en-US" dirty="0" smtClean="0"/>
              <a:t>/V, </a:t>
            </a:r>
            <a:r>
              <a:rPr lang="en-US" dirty="0" err="1" smtClean="0"/>
              <a:t>diplopia</a:t>
            </a:r>
            <a:r>
              <a:rPr lang="en-US" dirty="0" smtClean="0"/>
              <a:t>, lethargy, ataxia, infants, seizures.</a:t>
            </a:r>
          </a:p>
          <a:p>
            <a:pPr eaLnBrk="1" hangingPunct="1"/>
            <a:r>
              <a:rPr lang="en-US" dirty="0" smtClean="0"/>
              <a:t>Signs-upward gaze palsy,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CN</a:t>
            </a:r>
            <a:r>
              <a:rPr lang="en-US" dirty="0" smtClean="0"/>
              <a:t> palsy, field cut, </a:t>
            </a:r>
            <a:r>
              <a:rPr lang="en-US" dirty="0" err="1" smtClean="0"/>
              <a:t>papilledema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Complications (continued)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u="sng" smtClean="0"/>
              <a:t>Disconnection</a:t>
            </a:r>
            <a:br>
              <a:rPr lang="en-US" u="sng" smtClean="0"/>
            </a:br>
            <a:r>
              <a:rPr lang="en-US" sz="2800" smtClean="0"/>
              <a:t>A part of the system becomes disconnected.  The connections between catheters, valves or accessories are damaged. Sometimes due to growth of the patient. 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u="sng" smtClean="0"/>
              <a:t>Bowel Perforation</a:t>
            </a:r>
            <a:br>
              <a:rPr lang="en-US" u="sng" smtClean="0"/>
            </a:br>
            <a:r>
              <a:rPr lang="en-US" sz="2800" smtClean="0"/>
              <a:t>The distal/peritoneal catheter perforates the bowel. Must be revised.</a:t>
            </a:r>
            <a:endParaRPr lang="en-US" sz="2800" u="sng" smtClean="0"/>
          </a:p>
          <a:p>
            <a:pPr lvl="1" eaLnBrk="1" hangingPunct="1"/>
            <a:endParaRPr lang="en-US" u="sng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Cerebral Spinal Fluid (CSF)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CSF is produced mainly in the ventricular system by the choroid plexus and is present throughout the central nervous system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CSF has many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Remove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Carry nutrition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Regulation of brain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Neurotransmitter, paracrine and endocrine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Cushions the brain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Physiology of shunt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History- hippocrates probably did first ventricular puncture. Nulsen and Spitz did the first ventriculojugular Shunt.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Hydrodynamics-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Flow=	     P/R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R=8nL/^R4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P=IVP+PGH-OPV-DCP.</a:t>
            </a:r>
          </a:p>
        </p:txBody>
      </p:sp>
      <p:sp>
        <p:nvSpPr>
          <p:cNvPr id="122883" name="Isosceles Triangle 3"/>
          <p:cNvSpPr>
            <a:spLocks noChangeArrowheads="1"/>
          </p:cNvSpPr>
          <p:nvPr/>
        </p:nvSpPr>
        <p:spPr bwMode="auto">
          <a:xfrm>
            <a:off x="3048000" y="4114800"/>
            <a:ext cx="533400" cy="457200"/>
          </a:xfrm>
          <a:prstGeom prst="triangle">
            <a:avLst>
              <a:gd name="adj" fmla="val 53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Shunt physiology-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Siphoning- Difference in the height of ventricular catheter and that of the distal catheter, causes pressure differential equal to </a:t>
            </a:r>
            <a:r>
              <a:rPr lang="en-US" sz="3000" i="1" smtClean="0"/>
              <a:t>p</a:t>
            </a:r>
            <a:r>
              <a:rPr lang="en-US" sz="3000" smtClean="0"/>
              <a:t>gh.</a:t>
            </a:r>
          </a:p>
          <a:p>
            <a:r>
              <a:rPr lang="en-US" sz="3000" smtClean="0"/>
              <a:t>Hysteresis- It occurs d/t slight change in the mechanical properties of the valves, depending on whether they are opening or closing. Seen with Slit and miter valves.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Systems 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Shunt systems come in a variety of configurations and models but they have similar functional components:  </a:t>
            </a:r>
          </a:p>
          <a:p>
            <a:pPr lvl="1" eaLnBrk="1" hangingPunct="1"/>
            <a:r>
              <a:rPr lang="en-US" sz="2000" smtClean="0"/>
              <a:t>Valve Mechanisms – flow or differential</a:t>
            </a:r>
          </a:p>
          <a:p>
            <a:pPr lvl="1" eaLnBrk="1" hangingPunct="1"/>
            <a:r>
              <a:rPr lang="en-US" sz="2000" smtClean="0"/>
              <a:t>Fixed, programmable, or variable	settings	</a:t>
            </a:r>
          </a:p>
          <a:p>
            <a:pPr lvl="1" eaLnBrk="1" hangingPunct="1"/>
            <a:r>
              <a:rPr lang="en-US" sz="2000" smtClean="0"/>
              <a:t>Catheters</a:t>
            </a:r>
          </a:p>
          <a:p>
            <a:pPr lvl="2" eaLnBrk="1" hangingPunct="1"/>
            <a:r>
              <a:rPr lang="en-US" sz="2000" smtClean="0"/>
              <a:t>Ventricular (proximal)</a:t>
            </a:r>
          </a:p>
          <a:p>
            <a:pPr lvl="2" eaLnBrk="1" hangingPunct="1"/>
            <a:r>
              <a:rPr lang="en-US" sz="2000" smtClean="0"/>
              <a:t>Peritoneal/Atria (distal)</a:t>
            </a:r>
          </a:p>
          <a:p>
            <a:pPr lvl="1" eaLnBrk="1" hangingPunct="1"/>
            <a:r>
              <a:rPr lang="en-US" sz="2000" smtClean="0"/>
              <a:t>Accessories</a:t>
            </a:r>
          </a:p>
          <a:p>
            <a:pPr lvl="2" eaLnBrk="1" hangingPunct="1"/>
            <a:r>
              <a:rPr lang="en-US" sz="2000" smtClean="0"/>
              <a:t>Reservoirs, Siphon Devices</a:t>
            </a:r>
          </a:p>
          <a:p>
            <a:pPr lvl="2" eaLnBrk="1" hangingPunct="1"/>
            <a:r>
              <a:rPr lang="en-US" sz="2000" smtClean="0"/>
              <a:t>Connectors, Filters, Pumping Chambers</a:t>
            </a:r>
          </a:p>
          <a:p>
            <a:pPr lvl="2" eaLnBrk="1" hangingPunct="1"/>
            <a:endParaRPr lang="en-US" sz="1800" u="sng" smtClean="0"/>
          </a:p>
          <a:p>
            <a:pPr lvl="1" eaLnBrk="1" hangingPunct="1"/>
            <a:endParaRPr lang="en-US" sz="2400" u="sng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Components - Catheters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smtClean="0"/>
              <a:t>Ventricular Catheters</a:t>
            </a:r>
            <a:br>
              <a:rPr lang="en-US" smtClean="0"/>
            </a:br>
            <a:endParaRPr lang="en-US" sz="3600" smtClean="0"/>
          </a:p>
          <a:p>
            <a:pPr lvl="1" eaLnBrk="1" hangingPunct="1"/>
            <a:r>
              <a:rPr lang="en-US" smtClean="0"/>
              <a:t>Placed in the ventricles to deliver CSF to the Valve or Distal Catheter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A series of holes in the ventricular catheter allows CSF to enter the shunt system</a:t>
            </a:r>
          </a:p>
          <a:p>
            <a:pPr eaLnBrk="1" hangingPunct="1"/>
            <a:endParaRPr lang="en-US" smtClean="0"/>
          </a:p>
          <a:p>
            <a:pPr lvl="2" eaLnBrk="1" hangingPunct="1"/>
            <a:endParaRPr lang="en-US" sz="2000" u="sng" smtClean="0"/>
          </a:p>
          <a:p>
            <a:pPr lvl="1" eaLnBrk="1" hangingPunct="1"/>
            <a:endParaRPr lang="en-US" u="sng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ventricular catheters</a:t>
            </a:r>
          </a:p>
        </p:txBody>
      </p:sp>
      <p:pic>
        <p:nvPicPr>
          <p:cNvPr id="129026" name="Picture 5" descr="vt 154.jpg"/>
          <p:cNvPicPr>
            <a:picLocks noChangeAspect="1"/>
          </p:cNvPicPr>
          <p:nvPr/>
        </p:nvPicPr>
        <p:blipFill>
          <a:blip r:embed="rId2" cstate="print">
            <a:lum bright="28000" contrast="68000"/>
          </a:blip>
          <a:srcRect l="8633" r="5037" b="4115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Components - Catheters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343400"/>
          </a:xfrm>
        </p:spPr>
        <p:txBody>
          <a:bodyPr/>
          <a:lstStyle/>
          <a:p>
            <a:pPr eaLnBrk="1" hangingPunct="1"/>
            <a:r>
              <a:rPr lang="en-US" smtClean="0"/>
              <a:t>Distal Catheters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  <a:p>
            <a:pPr lvl="1" eaLnBrk="1" hangingPunct="1"/>
            <a:r>
              <a:rPr lang="en-US" smtClean="0"/>
              <a:t>The distal tubing is made of silicone and has got slit valves near the distal end with close ended tube or open ended. Valves function when open end gets blocked.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2" eaLnBrk="1" hangingPunct="1"/>
            <a:endParaRPr lang="en-US" sz="2000" u="sng" smtClean="0"/>
          </a:p>
          <a:p>
            <a:pPr lvl="1" eaLnBrk="1" hangingPunct="1"/>
            <a:endParaRPr lang="en-US" u="sng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Shunt Components - Valves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Valves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Mechanism which helps regulate the ICP by redirecting enough CSF distally.  The valve must provide the optimal balance of CSF diversion, not under drain or over drain the ventricles. 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valves are one way and have operating pressure ranges or opening pressure settings.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Valve Basics 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343400"/>
          </a:xfrm>
        </p:spPr>
        <p:txBody>
          <a:bodyPr/>
          <a:lstStyle/>
          <a:p>
            <a:pPr eaLnBrk="1" hangingPunct="1"/>
            <a:r>
              <a:rPr lang="en-US" u="sng" smtClean="0"/>
              <a:t>Proximal Valves</a:t>
            </a:r>
            <a:endParaRPr lang="en-US" sz="3600" smtClean="0"/>
          </a:p>
          <a:p>
            <a:pPr lvl="1" eaLnBrk="1" hangingPunct="1"/>
            <a:r>
              <a:rPr lang="en-US" smtClean="0"/>
              <a:t>Valves placed close to the ventricles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u="sng" smtClean="0"/>
              <a:t>Distal Valves</a:t>
            </a:r>
          </a:p>
          <a:p>
            <a:pPr lvl="1" eaLnBrk="1" hangingPunct="1"/>
            <a:r>
              <a:rPr lang="en-US" smtClean="0"/>
              <a:t>Valves placed in the peritoneum, away from the ventricles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6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Shunt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Differential pressure valves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>
                <a:ea typeface="+mn-ea"/>
              </a:rPr>
              <a:t>Slit valves (distal or proximal)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>
                <a:ea typeface="+mn-ea"/>
              </a:rPr>
              <a:t>Mitre Valves (Hysteris occurs).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>
                <a:ea typeface="+mn-ea"/>
              </a:rPr>
              <a:t>Diaphragm Valves (Most common).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smtClean="0">
                <a:ea typeface="+mn-ea"/>
              </a:rPr>
              <a:t>Ball in Cone Valves.</a:t>
            </a:r>
          </a:p>
          <a:p>
            <a:pPr marL="514350" indent="-514350">
              <a:defRPr/>
            </a:pPr>
            <a:r>
              <a:rPr lang="en-US" dirty="0" smtClean="0">
                <a:ea typeface="+mn-ea"/>
              </a:rPr>
              <a:t>Defined by their opening pressure.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regulated valves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Designed to increase the hydrodynamic resistance as the pressure gradient increases. Keep flow rate constant.</a:t>
            </a:r>
          </a:p>
          <a:p>
            <a:r>
              <a:rPr lang="en-US" smtClean="0"/>
              <a:t>Less likely to be associated with siphoning, but due to small orifice have higher chances of getting obstructed.</a:t>
            </a:r>
          </a:p>
          <a:p>
            <a:r>
              <a:rPr lang="en-US" smtClean="0"/>
              <a:t>Eg. Orbis sigma valve.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CSF Production &amp; Absorption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CSF is produced at a rate of 20ml per hour and is normally absorbed at the same rate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brain and spinal cord system contain approximately 150ml of CSF (25ml in the ventricles)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entire CSF volume is turned over approximately 3 times per day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CSF is transferred from the subarachnoid space into the superior sagittal sinus (venous system) through small granulations called the arachnoid villa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Gravity actuated valves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Gravity actuated valves attempt to prohibit or reduce siphoning by increasing opening pressure with assistance of gravity when patient sits up.</a:t>
            </a:r>
          </a:p>
          <a:p>
            <a:r>
              <a:rPr lang="en-US" smtClean="0"/>
              <a:t>Eg. Cordis Horizontal vertical valve for use with LP shunt.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Antisiphon devices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device is typically placed under the scalp has a small diaphragm that reduces the rate of CSF flow when pressure inside the shunt falls below atmospheric pressure.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2"/>
          <p:cNvSpPr txBox="1">
            <a:spLocks noChangeArrowheads="1"/>
          </p:cNvSpPr>
          <p:nvPr/>
        </p:nvSpPr>
        <p:spPr bwMode="auto">
          <a:xfrm>
            <a:off x="1143000" y="1905000"/>
            <a:ext cx="3132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rgbClr val="000099"/>
                </a:solidFill>
              </a:rPr>
              <a:t>Flow = </a:t>
            </a:r>
            <a:r>
              <a:rPr lang="en-US" sz="3200" b="0">
                <a:solidFill>
                  <a:srgbClr val="000099"/>
                </a:solidFill>
                <a:sym typeface="Symbol" pitchFamily="18" charset="2"/>
              </a:rPr>
              <a:t></a:t>
            </a:r>
            <a:r>
              <a:rPr lang="en-US" sz="4000" b="0">
                <a:solidFill>
                  <a:srgbClr val="000099"/>
                </a:solidFill>
                <a:sym typeface="Arial" pitchFamily="34" charset="0"/>
              </a:rPr>
              <a:t> </a:t>
            </a:r>
            <a:r>
              <a:rPr lang="en-US" sz="4000" b="0">
                <a:solidFill>
                  <a:srgbClr val="000099"/>
                </a:solidFill>
              </a:rPr>
              <a:t>p / R</a:t>
            </a:r>
          </a:p>
        </p:txBody>
      </p:sp>
      <p:sp>
        <p:nvSpPr>
          <p:cNvPr id="253955" name="Oval 3"/>
          <p:cNvSpPr>
            <a:spLocks noChangeArrowheads="1"/>
          </p:cNvSpPr>
          <p:nvPr/>
        </p:nvSpPr>
        <p:spPr bwMode="auto">
          <a:xfrm>
            <a:off x="2438400" y="3657600"/>
            <a:ext cx="1079500" cy="757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53956" name="Oval 4"/>
          <p:cNvSpPr>
            <a:spLocks noChangeArrowheads="1"/>
          </p:cNvSpPr>
          <p:nvPr/>
        </p:nvSpPr>
        <p:spPr bwMode="auto">
          <a:xfrm>
            <a:off x="5105400" y="3657600"/>
            <a:ext cx="968375" cy="757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53957" name="Oval 5"/>
          <p:cNvSpPr>
            <a:spLocks noChangeArrowheads="1"/>
          </p:cNvSpPr>
          <p:nvPr/>
        </p:nvSpPr>
        <p:spPr bwMode="auto">
          <a:xfrm>
            <a:off x="6324600" y="3657600"/>
            <a:ext cx="887413" cy="757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533400" y="4973638"/>
            <a:ext cx="7291388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FontTx/>
              <a:buChar char="•"/>
            </a:pPr>
            <a:r>
              <a:rPr lang="en-US" sz="2800" b="0">
                <a:solidFill>
                  <a:srgbClr val="FFFF00"/>
                </a:solidFill>
              </a:rPr>
              <a:t> </a:t>
            </a:r>
            <a:r>
              <a:rPr lang="en-US" sz="2800" b="0">
                <a:solidFill>
                  <a:srgbClr val="000099"/>
                </a:solidFill>
              </a:rPr>
              <a:t>Patient dependant (age, physiology,…)</a:t>
            </a:r>
          </a:p>
          <a:p>
            <a:pPr>
              <a:buFontTx/>
              <a:buChar char="•"/>
            </a:pPr>
            <a:r>
              <a:rPr lang="en-US" sz="2800" b="0">
                <a:solidFill>
                  <a:srgbClr val="000099"/>
                </a:solidFill>
              </a:rPr>
              <a:t> Time dependant (activity, growth, adaptation…)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0" y="3048000"/>
            <a:ext cx="1800225" cy="1828800"/>
            <a:chOff x="2029" y="1536"/>
            <a:chExt cx="1134" cy="1152"/>
          </a:xfrm>
        </p:grpSpPr>
        <p:sp>
          <p:nvSpPr>
            <p:cNvPr id="145419" name="Oval 8"/>
            <p:cNvSpPr>
              <a:spLocks noChangeArrowheads="1"/>
            </p:cNvSpPr>
            <p:nvPr/>
          </p:nvSpPr>
          <p:spPr bwMode="auto">
            <a:xfrm>
              <a:off x="2317" y="1911"/>
              <a:ext cx="576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45420" name="Text Box 9"/>
            <p:cNvSpPr txBox="1">
              <a:spLocks noChangeArrowheads="1"/>
            </p:cNvSpPr>
            <p:nvPr/>
          </p:nvSpPr>
          <p:spPr bwMode="auto">
            <a:xfrm>
              <a:off x="2077" y="2400"/>
              <a:ext cx="10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30 mmH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45421" name="Text Box 10"/>
            <p:cNvSpPr txBox="1">
              <a:spLocks noChangeArrowheads="1"/>
            </p:cNvSpPr>
            <p:nvPr/>
          </p:nvSpPr>
          <p:spPr bwMode="auto">
            <a:xfrm>
              <a:off x="2029" y="1536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200 mmH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145415" name="Rectangle 11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Why a Programmable Valve?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95400" y="2514600"/>
            <a:ext cx="5911850" cy="1878013"/>
            <a:chOff x="816" y="1584"/>
            <a:chExt cx="3724" cy="1165"/>
          </a:xfrm>
        </p:grpSpPr>
        <p:sp>
          <p:nvSpPr>
            <p:cNvPr id="145417" name="Text Box 13"/>
            <p:cNvSpPr txBox="1">
              <a:spLocks noChangeArrowheads="1"/>
            </p:cNvSpPr>
            <p:nvPr/>
          </p:nvSpPr>
          <p:spPr bwMode="auto">
            <a:xfrm>
              <a:off x="816" y="2308"/>
              <a:ext cx="3724" cy="441"/>
            </a:xfrm>
            <a:prstGeom prst="rect">
              <a:avLst/>
            </a:prstGeom>
            <a:noFill/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0">
                  <a:solidFill>
                    <a:srgbClr val="FFFF00"/>
                  </a:solidFill>
                </a:rPr>
                <a:t> </a:t>
              </a:r>
              <a:r>
                <a:rPr lang="en-US" sz="3200" b="0">
                  <a:solidFill>
                    <a:srgbClr val="000099"/>
                  </a:solidFill>
                  <a:sym typeface="Symbol" pitchFamily="18" charset="2"/>
                </a:rPr>
                <a:t></a:t>
              </a:r>
              <a:r>
                <a:rPr lang="en-US" sz="4000" b="0">
                  <a:solidFill>
                    <a:srgbClr val="000099"/>
                  </a:solidFill>
                  <a:sym typeface="Arial" pitchFamily="34" charset="0"/>
                </a:rPr>
                <a:t> </a:t>
              </a:r>
              <a:r>
                <a:rPr lang="en-US" sz="4000" b="0">
                  <a:solidFill>
                    <a:srgbClr val="000099"/>
                  </a:solidFill>
                </a:rPr>
                <a:t>p =</a:t>
              </a:r>
              <a:r>
                <a:rPr lang="en-US" sz="4000">
                  <a:solidFill>
                    <a:srgbClr val="000099"/>
                  </a:solidFill>
                </a:rPr>
                <a:t>ICP</a:t>
              </a:r>
              <a:r>
                <a:rPr lang="en-US" sz="4000" b="0">
                  <a:solidFill>
                    <a:srgbClr val="000099"/>
                  </a:solidFill>
                </a:rPr>
                <a:t>  - </a:t>
              </a:r>
              <a:r>
                <a:rPr lang="en-US" sz="4000">
                  <a:solidFill>
                    <a:srgbClr val="000099"/>
                  </a:solidFill>
                </a:rPr>
                <a:t>OP +</a:t>
              </a:r>
              <a:r>
                <a:rPr lang="en-US" sz="4000" b="0">
                  <a:solidFill>
                    <a:srgbClr val="000099"/>
                  </a:solidFill>
                </a:rPr>
                <a:t> </a:t>
              </a:r>
              <a:r>
                <a:rPr lang="en-US" sz="4000">
                  <a:solidFill>
                    <a:srgbClr val="000099"/>
                  </a:solidFill>
                </a:rPr>
                <a:t>HP</a:t>
              </a:r>
              <a:r>
                <a:rPr lang="en-US" sz="4000" b="0">
                  <a:solidFill>
                    <a:srgbClr val="000099"/>
                  </a:solidFill>
                </a:rPr>
                <a:t> -  </a:t>
              </a:r>
              <a:r>
                <a:rPr lang="en-US" sz="4000">
                  <a:solidFill>
                    <a:srgbClr val="000099"/>
                  </a:solidFill>
                </a:rPr>
                <a:t>PP</a:t>
              </a:r>
            </a:p>
          </p:txBody>
        </p:sp>
        <p:sp>
          <p:nvSpPr>
            <p:cNvPr id="145418" name="Line 14"/>
            <p:cNvSpPr>
              <a:spLocks noChangeShapeType="1"/>
            </p:cNvSpPr>
            <p:nvPr/>
          </p:nvSpPr>
          <p:spPr bwMode="auto">
            <a:xfrm flipH="1">
              <a:off x="1248" y="1584"/>
              <a:ext cx="336" cy="76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nimBg="1"/>
      <p:bldP spid="253956" grpId="0" animBg="1"/>
      <p:bldP spid="2539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Adjustable Valves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Valve Mechanism allows you to change operating pressure non invasively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Codman Valve</a:t>
            </a:r>
          </a:p>
          <a:p>
            <a:pPr lvl="1" eaLnBrk="1" hangingPunct="1"/>
            <a:r>
              <a:rPr lang="en-US" smtClean="0"/>
              <a:t>Codman Programmable Valve</a:t>
            </a:r>
          </a:p>
          <a:p>
            <a:pPr lvl="1" eaLnBrk="1" hangingPunct="1"/>
            <a:r>
              <a:rPr lang="en-US" smtClean="0"/>
              <a:t>18 pressure settings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Valve Components</a:t>
            </a:r>
          </a:p>
        </p:txBody>
      </p:sp>
      <p:sp>
        <p:nvSpPr>
          <p:cNvPr id="151555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6705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Ball &amp; Seat - Synthetic Ruby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Baseplate</a:t>
            </a:r>
            <a:r>
              <a:rPr lang="en-US" dirty="0" smtClean="0"/>
              <a:t> - Titanium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Cam - </a:t>
            </a:r>
            <a:r>
              <a:rPr lang="en-US" dirty="0" err="1" smtClean="0"/>
              <a:t>Polyethersulfone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Stator –  (Nickel alloy)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Magnets – Samarium </a:t>
            </a:r>
            <a:br>
              <a:rPr lang="en-US" dirty="0" smtClean="0"/>
            </a:br>
            <a:r>
              <a:rPr lang="en-US" dirty="0" smtClean="0"/>
              <a:t>Cobalt (</a:t>
            </a:r>
            <a:r>
              <a:rPr lang="en-US" dirty="0" err="1" smtClean="0"/>
              <a:t>SmCo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Housing - Silicone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Spring - Stainless Steel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Influences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Investigated During Device Development: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Vibration &amp; Shock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Normal activity levels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RF Field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Household appliances, Cell phones, Airport security gates, ...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Strong Magnetic Fields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MRI units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Strong household magnets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Magnetic Fields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80772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Magnetic field threshold for deprogramming </a:t>
            </a:r>
          </a:p>
          <a:p>
            <a:pPr eaLnBrk="1" hangingPunct="1"/>
            <a:r>
              <a:rPr lang="en-US" sz="2400" smtClean="0"/>
              <a:t>&gt; 80 Gauss  (1 step,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optimal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conditions)</a:t>
            </a:r>
          </a:p>
          <a:p>
            <a:pPr eaLnBrk="1" hangingPunct="1"/>
            <a:r>
              <a:rPr lang="en-US" sz="2400" smtClean="0"/>
              <a:t>Examples:</a:t>
            </a:r>
          </a:p>
          <a:p>
            <a:pPr eaLnBrk="1" hangingPunct="1"/>
            <a:r>
              <a:rPr lang="en-US" sz="2400" smtClean="0"/>
              <a:t>Headphone			50 Gauss at the surface</a:t>
            </a:r>
          </a:p>
          <a:p>
            <a:pPr eaLnBrk="1" hangingPunct="1"/>
            <a:r>
              <a:rPr lang="en-US" sz="2400" smtClean="0"/>
              <a:t>Household appliances  		&lt; 10 Gauss</a:t>
            </a:r>
          </a:p>
          <a:p>
            <a:pPr eaLnBrk="1" hangingPunct="1"/>
            <a:r>
              <a:rPr lang="en-US" sz="2400" smtClean="0"/>
              <a:t>Magnetic Therapy Pillow 	&gt;430 Gauss  </a:t>
            </a:r>
          </a:p>
          <a:p>
            <a:pPr eaLnBrk="1" hangingPunct="1"/>
            <a:r>
              <a:rPr lang="en-US" sz="2400" smtClean="0"/>
              <a:t>1.5 Tesla MRI	        		15,000 Gauss </a:t>
            </a:r>
          </a:p>
          <a:p>
            <a:pPr eaLnBrk="1" hangingPunct="1"/>
            <a:r>
              <a:rPr lang="en-US" sz="2400" smtClean="0"/>
              <a:t>CHPV Programmer  	        	325 Gauss</a:t>
            </a:r>
          </a:p>
          <a:p>
            <a:pPr eaLnBrk="1" hangingPunct="1"/>
            <a:endParaRPr lang="en-US" smtClean="0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914400" y="562292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=&gt; Unlikely the valve will be affected by everyday sources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Warnings / Precautions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Valve is supplied without a preset pressure and must be programmed prior to implantation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Aseptic surgical technique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Don</a:t>
            </a:r>
            <a:r>
              <a:rPr lang="ja-JP" altLang="en-US" sz="2800" smtClean="0"/>
              <a:t>’</a:t>
            </a:r>
            <a:r>
              <a:rPr lang="en-US" altLang="ja-JP" sz="2800" smtClean="0"/>
              <a:t>t flush, fill or pump valve with </a:t>
            </a:r>
            <a:br>
              <a:rPr lang="en-US" altLang="ja-JP" sz="2800" smtClean="0"/>
            </a:br>
            <a:r>
              <a:rPr lang="en-US" altLang="ja-JP" sz="2800" smtClean="0"/>
              <a:t>lint-containing fluid</a:t>
            </a:r>
            <a:br>
              <a:rPr lang="en-US" altLang="ja-JP" sz="2800" smtClean="0"/>
            </a:br>
            <a:endParaRPr lang="en-US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Take care to prevent shunt from touching surface 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Don</a:t>
            </a:r>
            <a:r>
              <a:rPr lang="ja-JP" altLang="en-US" sz="2800" smtClean="0"/>
              <a:t>’</a:t>
            </a:r>
            <a:r>
              <a:rPr lang="en-US" altLang="ja-JP" sz="2800" smtClean="0"/>
              <a:t>t tie sutures tightly</a:t>
            </a:r>
            <a:br>
              <a:rPr lang="en-US" altLang="ja-JP" sz="2800" smtClean="0"/>
            </a:br>
            <a:endParaRPr lang="en-US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Don</a:t>
            </a:r>
            <a:r>
              <a:rPr lang="ja-JP" altLang="en-US" sz="2800" smtClean="0"/>
              <a:t>’</a:t>
            </a:r>
            <a:r>
              <a:rPr lang="en-US" altLang="ja-JP" sz="2800" smtClean="0"/>
              <a:t>t move the transmitter during programming</a:t>
            </a:r>
            <a:endParaRPr lang="en-US" sz="280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X-Ray Verification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en-US" sz="2800" smtClean="0"/>
              <a:t>Shoot film perpendicular to the plane of the valve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en-US" sz="2800" smtClean="0"/>
              <a:t>Shoot film in relation to valve and not patient anatomy</a:t>
            </a:r>
            <a:br>
              <a:rPr lang="en-US" sz="2800" smtClean="0"/>
            </a:br>
            <a:endParaRPr lang="en-US" sz="280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en-US" sz="2800" smtClean="0"/>
              <a:t>Non-implanted site of patient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head should rest on plate</a:t>
            </a:r>
            <a:br>
              <a:rPr lang="en-US" altLang="ja-JP" sz="2800" smtClean="0"/>
            </a:br>
            <a:endParaRPr lang="en-US" altLang="ja-JP" sz="280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en-US" sz="2800" smtClean="0"/>
              <a:t>Any angle other than 90 degrees may lead to misinterpretation of pressure setting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MRI Studies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 for use; </a:t>
            </a:r>
            <a:r>
              <a:rPr lang="ja-JP" altLang="en-US" smtClean="0"/>
              <a:t>“</a:t>
            </a:r>
            <a:r>
              <a:rPr lang="en-US" altLang="ja-JP" smtClean="0"/>
              <a:t>MRI Conditional</a:t>
            </a:r>
            <a:r>
              <a:rPr lang="ja-JP" altLang="en-US" smtClean="0"/>
              <a:t>”</a:t>
            </a:r>
            <a:endParaRPr lang="en-US" altLang="ja-JP" smtClean="0"/>
          </a:p>
          <a:p>
            <a:pPr lvl="1" eaLnBrk="1" hangingPunct="1"/>
            <a:r>
              <a:rPr lang="en-US" smtClean="0"/>
              <a:t>no movement of valve in tissue pocket</a:t>
            </a:r>
          </a:p>
          <a:p>
            <a:pPr lvl="1" eaLnBrk="1" hangingPunct="1"/>
            <a:r>
              <a:rPr lang="en-US" smtClean="0"/>
              <a:t>no selective heating</a:t>
            </a:r>
          </a:p>
          <a:p>
            <a:pPr lvl="1" eaLnBrk="1" hangingPunct="1"/>
            <a:r>
              <a:rPr lang="en-US" smtClean="0"/>
              <a:t>no effect on valve performance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MUST Reprogram after each MRI</a:t>
            </a:r>
          </a:p>
          <a:p>
            <a:pPr lvl="1" eaLnBrk="1" hangingPunct="1"/>
            <a:r>
              <a:rPr lang="en-US" smtClean="0"/>
              <a:t>MRI will change the pressure setting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26 at 11.23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4" r="-24134"/>
          <a:stretch>
            <a:fillRect/>
          </a:stretch>
        </p:blipFill>
        <p:spPr>
          <a:xfrm>
            <a:off x="-469548" y="1143000"/>
            <a:ext cx="9613548" cy="5089525"/>
          </a:xfrm>
        </p:spPr>
      </p:pic>
      <p:sp>
        <p:nvSpPr>
          <p:cNvPr id="5" name="TextBox 4"/>
          <p:cNvSpPr txBox="1"/>
          <p:nvPr/>
        </p:nvSpPr>
        <p:spPr>
          <a:xfrm>
            <a:off x="3048000" y="5867400"/>
            <a:ext cx="9190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dirty="0" smtClean="0"/>
              <a:t>Gray anatomy 20</a:t>
            </a:r>
            <a:r>
              <a:rPr lang="en-US" sz="600" b="0" baseline="30000" dirty="0" smtClean="0"/>
              <a:t>th</a:t>
            </a:r>
            <a:r>
              <a:rPr lang="en-US" sz="600" b="0" dirty="0" smtClean="0"/>
              <a:t> </a:t>
            </a:r>
            <a:r>
              <a:rPr lang="en-US" sz="600" b="0" dirty="0" err="1" smtClean="0"/>
              <a:t>ed</a:t>
            </a:r>
            <a:endParaRPr lang="en-US" sz="600" b="0" dirty="0"/>
          </a:p>
        </p:txBody>
      </p:sp>
    </p:spTree>
    <p:extLst>
      <p:ext uri="{BB962C8B-B14F-4D97-AF65-F5344CB8AC3E}">
        <p14:creationId xmlns:p14="http://schemas.microsoft.com/office/powerpoint/2010/main" val="370015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Post-Op Programming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Char char="·"/>
            </a:pPr>
            <a:r>
              <a:rPr lang="en-US" sz="2800" smtClean="0"/>
              <a:t>New pressure setting determined by patient clinical symptoms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800" smtClean="0"/>
              <a:t>Locating valve mechanism - palpate hard plastic casing 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800" smtClean="0"/>
              <a:t>Mark position of valve mechanism with finger or surgical market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800" smtClean="0"/>
              <a:t>Transmitter head placed directly over the CAM of valve mechanism.  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800" smtClean="0"/>
              <a:t>Verify setting with VPV, x-ray or Fluoro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X-ray Verification  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001000" cy="1981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SzPct val="80000"/>
              <a:buFont typeface="Symbol" pitchFamily="18" charset="2"/>
              <a:buChar char="·"/>
            </a:pPr>
            <a:r>
              <a:rPr lang="en-US" sz="2000" smtClean="0"/>
              <a:t>As illustrated below, there is a direct correlation between the position of the programming unit control panel pressure selector buttons and the position of the pressure indication on the valves as seen when x-rayed. 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lnSpc>
                <a:spcPct val="85000"/>
              </a:lnSpc>
              <a:buSzPct val="80000"/>
              <a:buFont typeface="Symbol" pitchFamily="18" charset="2"/>
              <a:buChar char="·"/>
            </a:pPr>
            <a:r>
              <a:rPr lang="en-US" sz="2000" smtClean="0"/>
              <a:t>When the valve is programmed to 70, 120, or 170, the pressure indicator aligns with the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X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in the center of the valve.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X-Rayed Valve Information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086600" cy="2971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white marker on the valve (1) indicates the right hand side of the valve</a:t>
            </a:r>
          </a:p>
          <a:p>
            <a:pPr lvl="1" eaLnBrk="1" hangingPunct="1"/>
            <a:r>
              <a:rPr lang="en-US" sz="2400" dirty="0" smtClean="0"/>
              <a:t>The marker will not be seen on the x-ray if it is positioned on a 30</a:t>
            </a:r>
            <a:r>
              <a:rPr lang="en-US" sz="2400" dirty="0" smtClean="0">
                <a:cs typeface="Arial" pitchFamily="34" charset="0"/>
              </a:rPr>
              <a:t>° angle or more; the valve cannot be programmed if the angle is 45° or more</a:t>
            </a:r>
          </a:p>
          <a:p>
            <a:pPr eaLnBrk="1" hangingPunct="1"/>
            <a:r>
              <a:rPr lang="en-US" sz="2800" dirty="0" smtClean="0"/>
              <a:t>The pressure indicator on the white ring (2) denotes the chosen pressure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Non X-Ray Verification</a:t>
            </a:r>
          </a:p>
        </p:txBody>
      </p:sp>
      <p:sp>
        <p:nvSpPr>
          <p:cNvPr id="182274" name="Text Box 3"/>
          <p:cNvSpPr txBox="1">
            <a:spLocks noChangeArrowheads="1"/>
          </p:cNvSpPr>
          <p:nvPr/>
        </p:nvSpPr>
        <p:spPr bwMode="auto">
          <a:xfrm>
            <a:off x="533400" y="1966913"/>
            <a:ext cx="8077200" cy="472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>
                <a:solidFill>
                  <a:srgbClr val="000066"/>
                </a:solidFill>
              </a:rPr>
              <a:t> Clinical Need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Minimize patient exposure to X-Rays</a:t>
            </a:r>
          </a:p>
          <a:p>
            <a:pPr lvl="1">
              <a:buFontTx/>
              <a:buChar char="•"/>
            </a:pPr>
            <a:endParaRPr lang="en-US" b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</a:t>
            </a:r>
            <a:r>
              <a:rPr lang="en-US" sz="2800" b="0">
                <a:solidFill>
                  <a:srgbClr val="000066"/>
                </a:solidFill>
              </a:rPr>
              <a:t>Clinician Performing the Reprogramming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Improve ease of use</a:t>
            </a:r>
          </a:p>
          <a:p>
            <a:pPr lvl="1">
              <a:buFontTx/>
              <a:buChar char="•"/>
            </a:pPr>
            <a:endParaRPr lang="en-US" sz="2800" b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800" b="0">
                <a:solidFill>
                  <a:srgbClr val="000066"/>
                </a:solidFill>
              </a:rPr>
              <a:t> Methods Investigated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Magnetic verification of valve setting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Acoustic verification of valve setting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Infrared laser</a:t>
            </a:r>
          </a:p>
          <a:p>
            <a:pPr lvl="1">
              <a:buFontTx/>
              <a:buChar char="•"/>
            </a:pPr>
            <a:r>
              <a:rPr lang="en-US" b="0">
                <a:solidFill>
                  <a:srgbClr val="000066"/>
                </a:solidFill>
              </a:rPr>
              <a:t> Ultrasound</a:t>
            </a:r>
            <a:endParaRPr lang="en-US" sz="2800" b="0">
              <a:solidFill>
                <a:srgbClr val="000066"/>
              </a:solidFill>
            </a:endParaRPr>
          </a:p>
          <a:p>
            <a:endParaRPr lang="en-US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1447800" y="228600"/>
            <a:ext cx="7467600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GB" sz="3600" i="1"/>
              <a:t>Antibiotic impregnated shunts</a:t>
            </a:r>
          </a:p>
        </p:txBody>
      </p:sp>
      <p:sp>
        <p:nvSpPr>
          <p:cNvPr id="184322" name="Text Box 4"/>
          <p:cNvSpPr txBox="1">
            <a:spLocks noChangeArrowheads="1"/>
          </p:cNvSpPr>
          <p:nvPr/>
        </p:nvSpPr>
        <p:spPr bwMode="auto">
          <a:xfrm>
            <a:off x="1524000" y="2590800"/>
            <a:ext cx="7315200" cy="32321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»"/>
            </a:pPr>
            <a:r>
              <a:rPr lang="en-US" dirty="0"/>
              <a:t>Bacteria In Shunting</a:t>
            </a:r>
            <a:endParaRPr lang="en-US" b="0" dirty="0"/>
          </a:p>
          <a:p>
            <a:pPr lvl="1">
              <a:buFontTx/>
              <a:buChar char="›"/>
            </a:pPr>
            <a:r>
              <a:rPr lang="en-US" b="0" dirty="0"/>
              <a:t>Most common bacteria in shunt infections?</a:t>
            </a:r>
            <a:r>
              <a:rPr lang="en-US" sz="2200" b="0" i="1" dirty="0"/>
              <a:t> </a:t>
            </a:r>
          </a:p>
          <a:p>
            <a:pPr lvl="1">
              <a:buFontTx/>
              <a:buChar char="›"/>
            </a:pPr>
            <a:endParaRPr lang="en-US" sz="2200" b="0" i="1" dirty="0"/>
          </a:p>
          <a:p>
            <a:pPr lvl="2">
              <a:buFontTx/>
              <a:buChar char="‹"/>
            </a:pPr>
            <a:r>
              <a:rPr lang="en-US" sz="2200" b="0" i="1" dirty="0"/>
              <a:t>S. </a:t>
            </a:r>
            <a:r>
              <a:rPr lang="en-US" sz="2200" b="0" i="1" dirty="0" err="1"/>
              <a:t>epidemidis</a:t>
            </a:r>
            <a:r>
              <a:rPr lang="en-US" sz="2200" b="0" i="1" dirty="0"/>
              <a:t> </a:t>
            </a:r>
          </a:p>
          <a:p>
            <a:pPr lvl="2">
              <a:buFontTx/>
              <a:buChar char="‹"/>
            </a:pPr>
            <a:r>
              <a:rPr lang="en-US" sz="2200" b="0" i="1" dirty="0"/>
              <a:t>S. </a:t>
            </a:r>
            <a:r>
              <a:rPr lang="en-US" sz="2200" b="0" i="1" dirty="0" err="1"/>
              <a:t>aureus</a:t>
            </a:r>
            <a:endParaRPr lang="en-US" sz="2200" b="0" i="1" dirty="0"/>
          </a:p>
          <a:p>
            <a:pPr lvl="2">
              <a:buFontTx/>
              <a:buChar char="‹"/>
            </a:pPr>
            <a:r>
              <a:rPr lang="en-US" sz="2200" b="0" i="1" dirty="0" err="1"/>
              <a:t>Coryneforms</a:t>
            </a:r>
            <a:r>
              <a:rPr lang="en-US" sz="2200" b="0" i="1" dirty="0"/>
              <a:t>			</a:t>
            </a:r>
          </a:p>
          <a:p>
            <a:pPr lvl="2">
              <a:buFontTx/>
              <a:buChar char="‹"/>
            </a:pPr>
            <a:r>
              <a:rPr lang="en-US" sz="2200" b="0" i="1" dirty="0"/>
              <a:t>Streptococci</a:t>
            </a:r>
          </a:p>
          <a:p>
            <a:pPr lvl="2">
              <a:buFontTx/>
              <a:buChar char="‹"/>
            </a:pPr>
            <a:r>
              <a:rPr lang="en-US" sz="2200" b="0" i="1" dirty="0" err="1"/>
              <a:t>Enterococci</a:t>
            </a:r>
            <a:endParaRPr lang="en-US" sz="2200" b="0" i="1" dirty="0"/>
          </a:p>
          <a:p>
            <a:endParaRPr lang="en-US" b="0" dirty="0"/>
          </a:p>
        </p:txBody>
      </p:sp>
      <p:sp>
        <p:nvSpPr>
          <p:cNvPr id="184323" name="AutoShape 5"/>
          <p:cNvSpPr>
            <a:spLocks/>
          </p:cNvSpPr>
          <p:nvPr/>
        </p:nvSpPr>
        <p:spPr bwMode="auto">
          <a:xfrm>
            <a:off x="228600" y="3124200"/>
            <a:ext cx="304800" cy="1447800"/>
          </a:xfrm>
          <a:prstGeom prst="leftBracket">
            <a:avLst>
              <a:gd name="adj" fmla="val 3958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4324" name="AutoShape 6"/>
          <p:cNvSpPr>
            <a:spLocks/>
          </p:cNvSpPr>
          <p:nvPr/>
        </p:nvSpPr>
        <p:spPr bwMode="auto">
          <a:xfrm>
            <a:off x="1524000" y="3124200"/>
            <a:ext cx="304800" cy="1447800"/>
          </a:xfrm>
          <a:prstGeom prst="rightBracket">
            <a:avLst>
              <a:gd name="adj" fmla="val 3958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84325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1752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i="1" dirty="0"/>
              <a:t>Account for approx. 77% of shunt infections.</a:t>
            </a:r>
          </a:p>
        </p:txBody>
      </p:sp>
      <p:sp>
        <p:nvSpPr>
          <p:cNvPr id="184326" name="Line 8"/>
          <p:cNvSpPr>
            <a:spLocks noChangeShapeType="1"/>
          </p:cNvSpPr>
          <p:nvPr/>
        </p:nvSpPr>
        <p:spPr bwMode="auto">
          <a:xfrm flipH="1">
            <a:off x="1676400" y="3048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4327" name="Line 9"/>
          <p:cNvSpPr>
            <a:spLocks noChangeShapeType="1"/>
          </p:cNvSpPr>
          <p:nvPr/>
        </p:nvSpPr>
        <p:spPr bwMode="auto">
          <a:xfrm flipH="1">
            <a:off x="2057400" y="3581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84328" name="Object 2"/>
          <p:cNvGraphicFramePr>
            <a:graphicFrameLocks noChangeAspect="1"/>
          </p:cNvGraphicFramePr>
          <p:nvPr/>
        </p:nvGraphicFramePr>
        <p:xfrm>
          <a:off x="5029200" y="3276600"/>
          <a:ext cx="382905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Chart" r:id="rId4" imgW="3816000" imgH="2540520" progId="MSGraph.Chart.8">
                  <p:embed/>
                </p:oleObj>
              </mc:Choice>
              <mc:Fallback>
                <p:oleObj name="Chart" r:id="rId4" imgW="3816000" imgH="2540520" progId="MSGraph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3829050" cy="2546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026"/>
          <p:cNvSpPr>
            <a:spLocks noChangeArrowheads="1"/>
          </p:cNvSpPr>
          <p:nvPr/>
        </p:nvSpPr>
        <p:spPr bwMode="auto">
          <a:xfrm>
            <a:off x="1447800" y="228600"/>
            <a:ext cx="7467600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GB" sz="4400"/>
          </a:p>
          <a:p>
            <a:pPr algn="ctr"/>
            <a:r>
              <a:rPr lang="en-GB" sz="3600" i="1"/>
              <a:t>Antibiotic impregnated shunts</a:t>
            </a:r>
          </a:p>
        </p:txBody>
      </p:sp>
      <p:sp>
        <p:nvSpPr>
          <p:cNvPr id="186370" name="Text Box 1027"/>
          <p:cNvSpPr txBox="1">
            <a:spLocks noChangeArrowheads="1"/>
          </p:cNvSpPr>
          <p:nvPr/>
        </p:nvSpPr>
        <p:spPr bwMode="auto">
          <a:xfrm>
            <a:off x="1524000" y="2209800"/>
            <a:ext cx="731520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»"/>
            </a:pPr>
            <a:r>
              <a:rPr lang="en-US" i="1"/>
              <a:t>Effectivity</a:t>
            </a:r>
            <a:endParaRPr lang="en-US" b="0" i="1"/>
          </a:p>
          <a:p>
            <a:pPr lvl="1">
              <a:buFontTx/>
              <a:buChar char="›"/>
            </a:pPr>
            <a:r>
              <a:rPr lang="en-US" b="0" i="1"/>
              <a:t>It is not intended to be effective against all causative organisms for shunt infections.</a:t>
            </a:r>
          </a:p>
          <a:p>
            <a:pPr lvl="1">
              <a:buFontTx/>
              <a:buChar char="›"/>
            </a:pPr>
            <a:endParaRPr lang="en-US" b="0" i="1"/>
          </a:p>
          <a:p>
            <a:pPr lvl="1">
              <a:buFontTx/>
              <a:buChar char="›"/>
            </a:pPr>
            <a:r>
              <a:rPr lang="en-US" b="0" i="1"/>
              <a:t>It is effective against the bugs that are susceptible to rifampicin and clindamycin.</a:t>
            </a:r>
          </a:p>
          <a:p>
            <a:pPr lvl="1">
              <a:buFontTx/>
              <a:buChar char="›"/>
            </a:pPr>
            <a:endParaRPr lang="en-US" b="0" i="1"/>
          </a:p>
          <a:p>
            <a:pPr lvl="1">
              <a:buFontTx/>
              <a:buChar char="›"/>
            </a:pPr>
            <a:r>
              <a:rPr lang="en-US" b="0" i="1"/>
              <a:t>Rifampicin and clindamycin are effective against most strains of bacteria that cause shunt infections.</a:t>
            </a:r>
            <a:endParaRPr lang="en-US" sz="2200" b="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8153400" cy="44196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Char char="»"/>
            </a:pPr>
            <a:r>
              <a:rPr lang="en-US" i="1" dirty="0" smtClean="0"/>
              <a:t>A shunt infection occurs when a pathogen attaches itself </a:t>
            </a:r>
            <a:r>
              <a:rPr lang="en-US" i="1" u="sng" dirty="0" smtClean="0"/>
              <a:t>in</a:t>
            </a:r>
            <a:r>
              <a:rPr lang="en-US" i="1" dirty="0" smtClean="0"/>
              <a:t> or </a:t>
            </a:r>
            <a:r>
              <a:rPr lang="en-US" i="1" u="sng" dirty="0" smtClean="0"/>
              <a:t>on</a:t>
            </a:r>
            <a:r>
              <a:rPr lang="en-US" i="1" dirty="0" smtClean="0"/>
              <a:t> the shunt</a:t>
            </a:r>
          </a:p>
          <a:p>
            <a:pPr eaLnBrk="1" hangingPunct="1">
              <a:buFontTx/>
              <a:buChar char="»"/>
            </a:pPr>
            <a:r>
              <a:rPr lang="en-US" i="1" dirty="0" smtClean="0"/>
              <a:t>Majority of bacterial contamination is introduced at time of surgery</a:t>
            </a:r>
          </a:p>
          <a:p>
            <a:pPr eaLnBrk="1" hangingPunct="1">
              <a:buFontTx/>
              <a:buChar char="»"/>
            </a:pPr>
            <a:r>
              <a:rPr lang="en-US" i="1" dirty="0" smtClean="0"/>
              <a:t>Infection becomes clinically evident in 3-4 weeks post op</a:t>
            </a:r>
          </a:p>
          <a:p>
            <a:pPr eaLnBrk="1" hangingPunct="1">
              <a:buFontTx/>
              <a:buChar char="»"/>
            </a:pPr>
            <a:r>
              <a:rPr lang="en-US" i="1" dirty="0" smtClean="0"/>
              <a:t>Shunt infections can be both internal or external to the shunt</a:t>
            </a:r>
          </a:p>
        </p:txBody>
      </p:sp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7696200" cy="1628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i="1"/>
              <a:t>Antibiotic impregnated shunts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28600" y="3657600"/>
            <a:ext cx="4267200" cy="24384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n-US" sz="2400" i="1" dirty="0" smtClean="0"/>
              <a:t>Internal</a:t>
            </a:r>
          </a:p>
          <a:p>
            <a:pPr eaLnBrk="1" hangingPunct="1">
              <a:buFontTx/>
              <a:buChar char="»"/>
            </a:pPr>
            <a:r>
              <a:rPr lang="en-US" sz="2400" i="1" dirty="0" smtClean="0"/>
              <a:t>Majority</a:t>
            </a:r>
          </a:p>
          <a:p>
            <a:pPr eaLnBrk="1" hangingPunct="1">
              <a:buFontTx/>
              <a:buChar char="»"/>
            </a:pPr>
            <a:r>
              <a:rPr lang="en-US" sz="2400" i="1" dirty="0" smtClean="0"/>
              <a:t>S. </a:t>
            </a:r>
            <a:r>
              <a:rPr lang="en-US" sz="2400" i="1" dirty="0" err="1" smtClean="0"/>
              <a:t>epidermidis</a:t>
            </a:r>
            <a:r>
              <a:rPr lang="en-US" sz="1400" i="1" dirty="0" smtClean="0"/>
              <a:t> </a:t>
            </a:r>
            <a:r>
              <a:rPr lang="en-US" sz="2400" i="1" dirty="0" smtClean="0"/>
              <a:t>or </a:t>
            </a:r>
            <a:r>
              <a:rPr lang="en-US" sz="2400" i="1" dirty="0" err="1" smtClean="0"/>
              <a:t>Coryneforms</a:t>
            </a:r>
            <a:endParaRPr lang="en-US" sz="2400" i="1" dirty="0" smtClean="0"/>
          </a:p>
        </p:txBody>
      </p:sp>
      <p:sp>
        <p:nvSpPr>
          <p:cNvPr id="19046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0" y="3657600"/>
            <a:ext cx="4343400" cy="24384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n-US" sz="2400" i="1" dirty="0" smtClean="0"/>
              <a:t>External</a:t>
            </a:r>
          </a:p>
          <a:p>
            <a:pPr eaLnBrk="1" hangingPunct="1">
              <a:buFontTx/>
              <a:buChar char="»"/>
            </a:pPr>
            <a:r>
              <a:rPr lang="en-US" sz="2400" i="1" dirty="0" smtClean="0"/>
              <a:t>Minority</a:t>
            </a:r>
          </a:p>
          <a:p>
            <a:pPr eaLnBrk="1" hangingPunct="1">
              <a:buFontTx/>
              <a:buChar char="»"/>
            </a:pPr>
            <a:r>
              <a:rPr lang="en-US" sz="2400" i="1" dirty="0" smtClean="0"/>
              <a:t>Wound infection complicated by foreign body</a:t>
            </a:r>
          </a:p>
          <a:p>
            <a:pPr eaLnBrk="1" hangingPunct="1">
              <a:buFontTx/>
              <a:buChar char="»"/>
            </a:pPr>
            <a:r>
              <a:rPr lang="en-US" sz="2400" i="1" dirty="0" smtClean="0"/>
              <a:t>S. </a:t>
            </a:r>
            <a:r>
              <a:rPr lang="en-US" sz="2400" i="1" dirty="0" err="1" smtClean="0"/>
              <a:t>aureus</a:t>
            </a:r>
            <a:endParaRPr lang="en-US" sz="2400" i="1" dirty="0" smtClean="0"/>
          </a:p>
        </p:txBody>
      </p:sp>
      <p:sp>
        <p:nvSpPr>
          <p:cNvPr id="190467" name="Text Box 8"/>
          <p:cNvSpPr txBox="1">
            <a:spLocks noChangeArrowheads="1"/>
          </p:cNvSpPr>
          <p:nvPr/>
        </p:nvSpPr>
        <p:spPr bwMode="auto">
          <a:xfrm>
            <a:off x="1371600" y="428625"/>
            <a:ext cx="7467600" cy="714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/>
              <a:t>Internal or External ?</a:t>
            </a:r>
          </a:p>
        </p:txBody>
      </p:sp>
      <p:pic>
        <p:nvPicPr>
          <p:cNvPr id="190470" name="Picture 11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7138" y="26431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12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5240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/>
              <a:t/>
            </a:r>
            <a:br>
              <a:rPr lang="en-US" sz="2400" i="1" smtClean="0"/>
            </a:br>
            <a:r>
              <a:rPr lang="en-US" sz="2400" i="1" smtClean="0"/>
              <a:t>Antibiotic impregnated shunt- contd</a:t>
            </a:r>
            <a:r>
              <a:rPr lang="en-US" sz="5000" b="1" i="1" u="sng" smtClean="0"/>
              <a:t/>
            </a:r>
            <a:br>
              <a:rPr lang="en-US" sz="5000" b="1" i="1" u="sng" smtClean="0"/>
            </a:br>
            <a:r>
              <a:rPr lang="en-US" sz="5000" b="1" i="1" u="sng" smtClean="0"/>
              <a:t>			</a:t>
            </a:r>
            <a:r>
              <a:rPr lang="en-US" sz="2400" b="1" i="1" smtClean="0"/>
              <a:t>Colonization Process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2895600"/>
            <a:ext cx="5715000" cy="25146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Char char="»"/>
            </a:pPr>
            <a:r>
              <a:rPr lang="en-US" sz="2400" i="1" smtClean="0"/>
              <a:t>Bacteria adhere to the silicone</a:t>
            </a:r>
          </a:p>
          <a:p>
            <a:pPr eaLnBrk="1" hangingPunct="1">
              <a:buFontTx/>
              <a:buChar char="»"/>
            </a:pPr>
            <a:r>
              <a:rPr lang="en-US" sz="2400" i="1" smtClean="0"/>
              <a:t>The bacteria produce an extracellular slime</a:t>
            </a:r>
          </a:p>
          <a:p>
            <a:pPr eaLnBrk="1" hangingPunct="1">
              <a:buFontTx/>
              <a:buChar char="»"/>
            </a:pPr>
            <a:r>
              <a:rPr lang="en-US" sz="2400" i="1" smtClean="0"/>
              <a:t>This slime adheres to the inner lumen surface of silicone catheters</a:t>
            </a:r>
          </a:p>
        </p:txBody>
      </p:sp>
      <p:sp>
        <p:nvSpPr>
          <p:cNvPr id="192516" name="Rectangle 8"/>
          <p:cNvSpPr>
            <a:spLocks noChangeArrowheads="1"/>
          </p:cNvSpPr>
          <p:nvPr/>
        </p:nvSpPr>
        <p:spPr bwMode="auto">
          <a:xfrm>
            <a:off x="1638300" y="2514600"/>
            <a:ext cx="947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Staph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620000" cy="1143000"/>
          </a:xfrm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mtClean="0"/>
              <a:t>Contd..</a:t>
            </a:r>
            <a:br>
              <a:rPr lang="en-US" smtClean="0"/>
            </a:br>
            <a:r>
              <a:rPr lang="en-US" sz="2400" b="1" i="1" smtClean="0"/>
              <a:t>Internal Shunt Infection</a:t>
            </a:r>
            <a:endParaRPr lang="en-US" smtClean="0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209800"/>
            <a:ext cx="3810000" cy="28956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Char char="»"/>
            </a:pPr>
            <a:r>
              <a:rPr lang="en-US" sz="2400" i="1" smtClean="0"/>
              <a:t>The organisms start to multiply</a:t>
            </a:r>
          </a:p>
          <a:p>
            <a:pPr eaLnBrk="1" hangingPunct="1">
              <a:buFontTx/>
              <a:buChar char="»"/>
            </a:pPr>
            <a:r>
              <a:rPr lang="en-US" sz="2400" i="1" smtClean="0"/>
              <a:t>And they produce extracellular slime</a:t>
            </a:r>
          </a:p>
          <a:p>
            <a:pPr eaLnBrk="1" hangingPunct="1">
              <a:buFontTx/>
              <a:buChar char="»"/>
            </a:pPr>
            <a:r>
              <a:rPr lang="en-US" sz="2400" i="1" smtClean="0"/>
              <a:t>This can, in time, completely block the shunt</a:t>
            </a:r>
            <a:endParaRPr lang="en-US" sz="2400" b="1" i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Forms of Hydrocephalus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Communicating</a:t>
            </a:r>
          </a:p>
          <a:p>
            <a:pPr lvl="1" eaLnBrk="1" hangingPunct="1"/>
            <a:r>
              <a:rPr lang="en-US" smtClean="0"/>
              <a:t>Full communication of CSF between ventricles and the subarachnoid space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i="1" smtClean="0"/>
              <a:t>Non Communicating</a:t>
            </a:r>
          </a:p>
          <a:p>
            <a:pPr lvl="1" eaLnBrk="1" hangingPunct="1"/>
            <a:r>
              <a:rPr lang="en-US" smtClean="0"/>
              <a:t>CSF cannot flow out of the ventricles due to blockage or malformation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050"/>
          <p:cNvSpPr>
            <a:spLocks noChangeArrowheads="1"/>
          </p:cNvSpPr>
          <p:nvPr/>
        </p:nvSpPr>
        <p:spPr bwMode="auto">
          <a:xfrm>
            <a:off x="1447800" y="304800"/>
            <a:ext cx="7467600" cy="1295400"/>
          </a:xfrm>
          <a:prstGeom prst="rect">
            <a:avLst/>
          </a:prstGeom>
          <a:noFill/>
          <a:ln w="12700">
            <a:solidFill>
              <a:srgbClr val="11111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GB" sz="5000"/>
          </a:p>
          <a:p>
            <a:r>
              <a:rPr lang="en-GB" sz="2800" i="1"/>
              <a:t>Antibiotic impregnated shunt</a:t>
            </a:r>
          </a:p>
        </p:txBody>
      </p:sp>
      <p:sp>
        <p:nvSpPr>
          <p:cNvPr id="198658" name="Rectangle 2051"/>
          <p:cNvSpPr>
            <a:spLocks noChangeArrowheads="1"/>
          </p:cNvSpPr>
          <p:nvPr/>
        </p:nvSpPr>
        <p:spPr bwMode="auto">
          <a:xfrm>
            <a:off x="1295400" y="2667000"/>
            <a:ext cx="7467600" cy="3271838"/>
          </a:xfrm>
          <a:prstGeom prst="rect">
            <a:avLst/>
          </a:prstGeom>
          <a:noFill/>
          <a:ln w="12700">
            <a:solidFill>
              <a:srgbClr val="11111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FontTx/>
              <a:buChar char="»"/>
            </a:pPr>
            <a:endParaRPr lang="en-GB" sz="2000" i="1" dirty="0"/>
          </a:p>
          <a:p>
            <a:pPr>
              <a:buFontTx/>
              <a:buChar char="»"/>
            </a:pPr>
            <a:r>
              <a:rPr lang="en-GB" sz="2000" i="1" dirty="0"/>
              <a:t>Ventricular and Distal Silicone Catheters</a:t>
            </a:r>
          </a:p>
          <a:p>
            <a:pPr lvl="2">
              <a:buFontTx/>
              <a:buChar char="»"/>
            </a:pPr>
            <a:endParaRPr lang="en-GB" sz="2000" i="1" dirty="0"/>
          </a:p>
          <a:p>
            <a:pPr>
              <a:buFontTx/>
              <a:buChar char="»"/>
            </a:pPr>
            <a:r>
              <a:rPr lang="en-GB" sz="2000" i="1" dirty="0"/>
              <a:t>Impregnated with Two Antibiotics</a:t>
            </a:r>
          </a:p>
          <a:p>
            <a:pPr lvl="3">
              <a:buFontTx/>
              <a:buChar char="›"/>
            </a:pPr>
            <a:r>
              <a:rPr lang="en-GB" sz="2000" i="1" dirty="0" err="1"/>
              <a:t>Rifampicin</a:t>
            </a:r>
            <a:r>
              <a:rPr lang="en-GB" sz="2000" i="1" dirty="0"/>
              <a:t> &amp; </a:t>
            </a:r>
            <a:r>
              <a:rPr lang="en-GB" sz="2000" i="1" dirty="0" err="1"/>
              <a:t>Clindamycin</a:t>
            </a:r>
            <a:endParaRPr lang="en-GB" sz="2000" i="1" dirty="0"/>
          </a:p>
          <a:p>
            <a:pPr lvl="3">
              <a:buFontTx/>
              <a:buChar char="»"/>
            </a:pPr>
            <a:endParaRPr lang="en-GB" sz="2000" i="1" dirty="0"/>
          </a:p>
          <a:p>
            <a:pPr>
              <a:buFontTx/>
              <a:buChar char="»"/>
            </a:pPr>
            <a:r>
              <a:rPr lang="en-GB" sz="2000" i="1" dirty="0"/>
              <a:t>And they are </a:t>
            </a:r>
            <a:r>
              <a:rPr lang="en-GB" sz="2000" i="1" dirty="0">
                <a:solidFill>
                  <a:srgbClr val="FC7E00"/>
                </a:solidFill>
              </a:rPr>
              <a:t>ORANGE</a:t>
            </a:r>
            <a:r>
              <a:rPr lang="en-GB" sz="2000" i="1" dirty="0"/>
              <a:t>!!!	</a:t>
            </a:r>
            <a:endParaRPr lang="en-GB" sz="3200" i="1" dirty="0"/>
          </a:p>
        </p:txBody>
      </p:sp>
      <p:sp>
        <p:nvSpPr>
          <p:cNvPr id="198659" name="Rectangle 2052"/>
          <p:cNvSpPr>
            <a:spLocks noChangeArrowheads="1"/>
          </p:cNvSpPr>
          <p:nvPr/>
        </p:nvSpPr>
        <p:spPr bwMode="auto">
          <a:xfrm>
            <a:off x="-381000" y="3276600"/>
            <a:ext cx="19323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 </a:t>
            </a:r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4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z="2400" b="1" i="1" smtClean="0"/>
              <a:t>Contd.</a:t>
            </a:r>
            <a:br>
              <a:rPr lang="en-US" sz="2400" b="1" i="1" smtClean="0"/>
            </a:br>
            <a:r>
              <a:rPr lang="en-US" sz="2400" b="1" i="1" smtClean="0"/>
              <a:t>How are They Made?</a:t>
            </a:r>
            <a:endParaRPr lang="en-US" sz="2400" b="1" smtClean="0"/>
          </a:p>
        </p:txBody>
      </p:sp>
      <p:sp>
        <p:nvSpPr>
          <p:cNvPr id="200706" name="Freeform 68"/>
          <p:cNvSpPr>
            <a:spLocks/>
          </p:cNvSpPr>
          <p:nvPr/>
        </p:nvSpPr>
        <p:spPr bwMode="auto">
          <a:xfrm>
            <a:off x="6457950" y="1976438"/>
            <a:ext cx="1465263" cy="1000125"/>
          </a:xfrm>
          <a:custGeom>
            <a:avLst/>
            <a:gdLst>
              <a:gd name="T0" fmla="*/ 0 w 907"/>
              <a:gd name="T1" fmla="*/ 2147483647 h 630"/>
              <a:gd name="T2" fmla="*/ 2147483647 w 907"/>
              <a:gd name="T3" fmla="*/ 0 h 630"/>
              <a:gd name="T4" fmla="*/ 2147483647 w 907"/>
              <a:gd name="T5" fmla="*/ 0 h 630"/>
              <a:gd name="T6" fmla="*/ 2147483647 w 907"/>
              <a:gd name="T7" fmla="*/ 2147483647 h 630"/>
              <a:gd name="T8" fmla="*/ 2147483647 w 907"/>
              <a:gd name="T9" fmla="*/ 2147483647 h 630"/>
              <a:gd name="T10" fmla="*/ 0 w 907"/>
              <a:gd name="T11" fmla="*/ 2147483647 h 6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630"/>
              <a:gd name="T20" fmla="*/ 907 w 907"/>
              <a:gd name="T21" fmla="*/ 630 h 6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7" h="630">
                <a:moveTo>
                  <a:pt x="0" y="160"/>
                </a:moveTo>
                <a:lnTo>
                  <a:pt x="181" y="0"/>
                </a:lnTo>
                <a:lnTo>
                  <a:pt x="747" y="0"/>
                </a:lnTo>
                <a:lnTo>
                  <a:pt x="907" y="171"/>
                </a:lnTo>
                <a:lnTo>
                  <a:pt x="331" y="630"/>
                </a:lnTo>
                <a:lnTo>
                  <a:pt x="0" y="160"/>
                </a:lnTo>
                <a:close/>
              </a:path>
            </a:pathLst>
          </a:custGeom>
          <a:solidFill>
            <a:srgbClr val="FFBA3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07" name="Rectangle 69"/>
          <p:cNvSpPr>
            <a:spLocks noChangeArrowheads="1"/>
          </p:cNvSpPr>
          <p:nvPr/>
        </p:nvSpPr>
        <p:spPr bwMode="auto">
          <a:xfrm>
            <a:off x="6477000" y="2286000"/>
            <a:ext cx="14478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0708" name="Text Box 70"/>
          <p:cNvSpPr txBox="1">
            <a:spLocks noChangeArrowheads="1"/>
          </p:cNvSpPr>
          <p:nvPr/>
        </p:nvSpPr>
        <p:spPr bwMode="auto">
          <a:xfrm>
            <a:off x="6519863" y="2163763"/>
            <a:ext cx="12827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Times New Roman" pitchFamily="18" charset="0"/>
              </a:rPr>
              <a:t>Matrix</a:t>
            </a:r>
          </a:p>
          <a:p>
            <a:pPr algn="ctr"/>
            <a:r>
              <a:rPr lang="en-US" b="0">
                <a:latin typeface="Times New Roman" pitchFamily="18" charset="0"/>
              </a:rPr>
              <a:t>contracts</a:t>
            </a:r>
          </a:p>
          <a:p>
            <a:pPr algn="ctr"/>
            <a:r>
              <a:rPr lang="en-US" b="0">
                <a:latin typeface="Times New Roman" pitchFamily="18" charset="0"/>
              </a:rPr>
              <a:t>trapping</a:t>
            </a:r>
          </a:p>
          <a:p>
            <a:pPr algn="ctr"/>
            <a:r>
              <a:rPr lang="en-US" b="0">
                <a:latin typeface="Times New Roman" pitchFamily="18" charset="0"/>
              </a:rPr>
              <a:t>drugs</a:t>
            </a:r>
          </a:p>
          <a:p>
            <a:pPr algn="ctr"/>
            <a:r>
              <a:rPr lang="en-US" b="0">
                <a:latin typeface="Times New Roman" pitchFamily="18" charset="0"/>
              </a:rPr>
              <a:t>inside</a:t>
            </a:r>
          </a:p>
        </p:txBody>
      </p:sp>
      <p:sp>
        <p:nvSpPr>
          <p:cNvPr id="200709" name="Text Box 71"/>
          <p:cNvSpPr txBox="1">
            <a:spLocks noChangeArrowheads="1"/>
          </p:cNvSpPr>
          <p:nvPr/>
        </p:nvSpPr>
        <p:spPr bwMode="auto">
          <a:xfrm>
            <a:off x="6470650" y="4525963"/>
            <a:ext cx="135096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latin typeface="Times New Roman" pitchFamily="18" charset="0"/>
              </a:rPr>
              <a:t>Squeezed</a:t>
            </a:r>
          </a:p>
          <a:p>
            <a:pPr algn="ctr"/>
            <a:r>
              <a:rPr lang="en-US" b="0">
                <a:latin typeface="Times New Roman" pitchFamily="18" charset="0"/>
              </a:rPr>
              <a:t>in under</a:t>
            </a:r>
          </a:p>
          <a:p>
            <a:pPr algn="ctr"/>
            <a:r>
              <a:rPr lang="en-US" b="0">
                <a:latin typeface="Times New Roman" pitchFamily="18" charset="0"/>
              </a:rPr>
              <a:t>pressure</a:t>
            </a:r>
          </a:p>
        </p:txBody>
      </p:sp>
      <p:sp>
        <p:nvSpPr>
          <p:cNvPr id="200710" name="AutoShape 72"/>
          <p:cNvSpPr>
            <a:spLocks noChangeArrowheads="1"/>
          </p:cNvSpPr>
          <p:nvPr/>
        </p:nvSpPr>
        <p:spPr bwMode="auto">
          <a:xfrm>
            <a:off x="76962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1" name="AutoShape 74"/>
          <p:cNvSpPr>
            <a:spLocks noChangeArrowheads="1"/>
          </p:cNvSpPr>
          <p:nvPr/>
        </p:nvSpPr>
        <p:spPr bwMode="auto">
          <a:xfrm>
            <a:off x="74676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2" name="AutoShape 75"/>
          <p:cNvSpPr>
            <a:spLocks noChangeArrowheads="1"/>
          </p:cNvSpPr>
          <p:nvPr/>
        </p:nvSpPr>
        <p:spPr bwMode="auto">
          <a:xfrm>
            <a:off x="7162800" y="4191000"/>
            <a:ext cx="3048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3" name="AutoShape 76"/>
          <p:cNvSpPr>
            <a:spLocks noChangeArrowheads="1"/>
          </p:cNvSpPr>
          <p:nvPr/>
        </p:nvSpPr>
        <p:spPr bwMode="auto">
          <a:xfrm>
            <a:off x="69342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4" name="AutoShape 77"/>
          <p:cNvSpPr>
            <a:spLocks noChangeArrowheads="1"/>
          </p:cNvSpPr>
          <p:nvPr/>
        </p:nvSpPr>
        <p:spPr bwMode="auto">
          <a:xfrm>
            <a:off x="67056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5" name="AutoShape 78"/>
          <p:cNvSpPr>
            <a:spLocks noChangeArrowheads="1"/>
          </p:cNvSpPr>
          <p:nvPr/>
        </p:nvSpPr>
        <p:spPr bwMode="auto">
          <a:xfrm>
            <a:off x="64770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6" name="AutoShape 79"/>
          <p:cNvSpPr>
            <a:spLocks noChangeArrowheads="1"/>
          </p:cNvSpPr>
          <p:nvPr/>
        </p:nvSpPr>
        <p:spPr bwMode="auto">
          <a:xfrm>
            <a:off x="68580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7" name="AutoShape 80"/>
          <p:cNvSpPr>
            <a:spLocks noChangeArrowheads="1"/>
          </p:cNvSpPr>
          <p:nvPr/>
        </p:nvSpPr>
        <p:spPr bwMode="auto">
          <a:xfrm>
            <a:off x="66294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8" name="AutoShape 81"/>
          <p:cNvSpPr>
            <a:spLocks noChangeArrowheads="1"/>
          </p:cNvSpPr>
          <p:nvPr/>
        </p:nvSpPr>
        <p:spPr bwMode="auto">
          <a:xfrm>
            <a:off x="70866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19" name="AutoShape 82"/>
          <p:cNvSpPr>
            <a:spLocks noChangeArrowheads="1"/>
          </p:cNvSpPr>
          <p:nvPr/>
        </p:nvSpPr>
        <p:spPr bwMode="auto">
          <a:xfrm>
            <a:off x="73152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0" name="AutoShape 83"/>
          <p:cNvSpPr>
            <a:spLocks noChangeArrowheads="1"/>
          </p:cNvSpPr>
          <p:nvPr/>
        </p:nvSpPr>
        <p:spPr bwMode="auto">
          <a:xfrm>
            <a:off x="7543800" y="4191000"/>
            <a:ext cx="2286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1" name="Freeform 84"/>
          <p:cNvSpPr>
            <a:spLocks/>
          </p:cNvSpPr>
          <p:nvPr/>
        </p:nvSpPr>
        <p:spPr bwMode="auto">
          <a:xfrm>
            <a:off x="1123950" y="1976438"/>
            <a:ext cx="1465263" cy="1000125"/>
          </a:xfrm>
          <a:custGeom>
            <a:avLst/>
            <a:gdLst>
              <a:gd name="T0" fmla="*/ 0 w 907"/>
              <a:gd name="T1" fmla="*/ 2147483647 h 630"/>
              <a:gd name="T2" fmla="*/ 2147483647 w 907"/>
              <a:gd name="T3" fmla="*/ 0 h 630"/>
              <a:gd name="T4" fmla="*/ 2147483647 w 907"/>
              <a:gd name="T5" fmla="*/ 0 h 630"/>
              <a:gd name="T6" fmla="*/ 2147483647 w 907"/>
              <a:gd name="T7" fmla="*/ 2147483647 h 630"/>
              <a:gd name="T8" fmla="*/ 2147483647 w 907"/>
              <a:gd name="T9" fmla="*/ 2147483647 h 630"/>
              <a:gd name="T10" fmla="*/ 0 w 907"/>
              <a:gd name="T11" fmla="*/ 2147483647 h 6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630"/>
              <a:gd name="T20" fmla="*/ 907 w 907"/>
              <a:gd name="T21" fmla="*/ 630 h 6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7" h="630">
                <a:moveTo>
                  <a:pt x="0" y="160"/>
                </a:moveTo>
                <a:lnTo>
                  <a:pt x="181" y="0"/>
                </a:lnTo>
                <a:lnTo>
                  <a:pt x="747" y="0"/>
                </a:lnTo>
                <a:lnTo>
                  <a:pt x="907" y="171"/>
                </a:lnTo>
                <a:lnTo>
                  <a:pt x="331" y="630"/>
                </a:lnTo>
                <a:lnTo>
                  <a:pt x="0" y="16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2" name="Rectangle 85"/>
          <p:cNvSpPr>
            <a:spLocks noChangeArrowheads="1"/>
          </p:cNvSpPr>
          <p:nvPr/>
        </p:nvSpPr>
        <p:spPr bwMode="auto">
          <a:xfrm>
            <a:off x="1143000" y="2239963"/>
            <a:ext cx="1447800" cy="35814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Times New Roman" pitchFamily="18" charset="0"/>
            </a:endParaRPr>
          </a:p>
        </p:txBody>
      </p:sp>
      <p:sp>
        <p:nvSpPr>
          <p:cNvPr id="200723" name="Text Box 86"/>
          <p:cNvSpPr txBox="1">
            <a:spLocks noChangeArrowheads="1"/>
          </p:cNvSpPr>
          <p:nvPr/>
        </p:nvSpPr>
        <p:spPr bwMode="auto">
          <a:xfrm>
            <a:off x="1198563" y="2316163"/>
            <a:ext cx="12985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latin typeface="Times New Roman" pitchFamily="18" charset="0"/>
              </a:rPr>
              <a:t>Normal</a:t>
            </a:r>
          </a:p>
          <a:p>
            <a:pPr algn="ctr"/>
            <a:r>
              <a:rPr lang="en-US" b="0" dirty="0">
                <a:latin typeface="Times New Roman" pitchFamily="18" charset="0"/>
              </a:rPr>
              <a:t>silicone</a:t>
            </a:r>
          </a:p>
          <a:p>
            <a:pPr algn="ctr"/>
            <a:r>
              <a:rPr lang="en-US" b="0" dirty="0">
                <a:latin typeface="Times New Roman" pitchFamily="18" charset="0"/>
              </a:rPr>
              <a:t>molecule</a:t>
            </a:r>
          </a:p>
          <a:p>
            <a:pPr algn="ctr"/>
            <a:r>
              <a:rPr lang="en-US" b="0" dirty="0">
                <a:latin typeface="Times New Roman" pitchFamily="18" charset="0"/>
              </a:rPr>
              <a:t>matrix</a:t>
            </a:r>
          </a:p>
        </p:txBody>
      </p:sp>
      <p:sp>
        <p:nvSpPr>
          <p:cNvPr id="200724" name="AutoShape 87"/>
          <p:cNvSpPr>
            <a:spLocks noChangeArrowheads="1"/>
          </p:cNvSpPr>
          <p:nvPr/>
        </p:nvSpPr>
        <p:spPr bwMode="auto">
          <a:xfrm>
            <a:off x="11430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5" name="AutoShape 88"/>
          <p:cNvSpPr>
            <a:spLocks noChangeArrowheads="1"/>
          </p:cNvSpPr>
          <p:nvPr/>
        </p:nvSpPr>
        <p:spPr bwMode="auto">
          <a:xfrm>
            <a:off x="13843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6" name="AutoShape 89"/>
          <p:cNvSpPr>
            <a:spLocks noChangeArrowheads="1"/>
          </p:cNvSpPr>
          <p:nvPr/>
        </p:nvSpPr>
        <p:spPr bwMode="auto">
          <a:xfrm>
            <a:off x="16256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7" name="AutoShape 90"/>
          <p:cNvSpPr>
            <a:spLocks noChangeArrowheads="1"/>
          </p:cNvSpPr>
          <p:nvPr/>
        </p:nvSpPr>
        <p:spPr bwMode="auto">
          <a:xfrm>
            <a:off x="18669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8" name="AutoShape 92"/>
          <p:cNvSpPr>
            <a:spLocks noChangeArrowheads="1"/>
          </p:cNvSpPr>
          <p:nvPr/>
        </p:nvSpPr>
        <p:spPr bwMode="auto">
          <a:xfrm>
            <a:off x="21082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29" name="AutoShape 93"/>
          <p:cNvSpPr>
            <a:spLocks noChangeArrowheads="1"/>
          </p:cNvSpPr>
          <p:nvPr/>
        </p:nvSpPr>
        <p:spPr bwMode="auto">
          <a:xfrm>
            <a:off x="2349500" y="4144963"/>
            <a:ext cx="2413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0" name="Freeform 94"/>
          <p:cNvSpPr>
            <a:spLocks/>
          </p:cNvSpPr>
          <p:nvPr/>
        </p:nvSpPr>
        <p:spPr bwMode="auto">
          <a:xfrm>
            <a:off x="3194050" y="1976438"/>
            <a:ext cx="2532063" cy="1000125"/>
          </a:xfrm>
          <a:custGeom>
            <a:avLst/>
            <a:gdLst>
              <a:gd name="T0" fmla="*/ 0 w 907"/>
              <a:gd name="T1" fmla="*/ 2147483647 h 630"/>
              <a:gd name="T2" fmla="*/ 2147483647 w 907"/>
              <a:gd name="T3" fmla="*/ 0 h 630"/>
              <a:gd name="T4" fmla="*/ 2147483647 w 907"/>
              <a:gd name="T5" fmla="*/ 0 h 630"/>
              <a:gd name="T6" fmla="*/ 2147483647 w 907"/>
              <a:gd name="T7" fmla="*/ 2147483647 h 630"/>
              <a:gd name="T8" fmla="*/ 2147483647 w 907"/>
              <a:gd name="T9" fmla="*/ 2147483647 h 630"/>
              <a:gd name="T10" fmla="*/ 0 w 907"/>
              <a:gd name="T11" fmla="*/ 2147483647 h 6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7"/>
              <a:gd name="T19" fmla="*/ 0 h 630"/>
              <a:gd name="T20" fmla="*/ 907 w 907"/>
              <a:gd name="T21" fmla="*/ 630 h 6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7" h="630">
                <a:moveTo>
                  <a:pt x="0" y="160"/>
                </a:moveTo>
                <a:lnTo>
                  <a:pt x="181" y="0"/>
                </a:lnTo>
                <a:lnTo>
                  <a:pt x="747" y="0"/>
                </a:lnTo>
                <a:lnTo>
                  <a:pt x="907" y="171"/>
                </a:lnTo>
                <a:lnTo>
                  <a:pt x="331" y="630"/>
                </a:lnTo>
                <a:lnTo>
                  <a:pt x="0" y="160"/>
                </a:lnTo>
                <a:close/>
              </a:path>
            </a:pathLst>
          </a:custGeom>
          <a:solidFill>
            <a:srgbClr val="FFBA3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1" name="Rectangle 95"/>
          <p:cNvSpPr>
            <a:spLocks noChangeArrowheads="1"/>
          </p:cNvSpPr>
          <p:nvPr/>
        </p:nvSpPr>
        <p:spPr bwMode="auto">
          <a:xfrm>
            <a:off x="3200400" y="2236788"/>
            <a:ext cx="2509838" cy="35845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0732" name="Text Box 96"/>
          <p:cNvSpPr txBox="1">
            <a:spLocks noChangeArrowheads="1"/>
          </p:cNvSpPr>
          <p:nvPr/>
        </p:nvSpPr>
        <p:spPr bwMode="auto">
          <a:xfrm>
            <a:off x="3217863" y="3233738"/>
            <a:ext cx="2500312" cy="8223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latin typeface="Times New Roman" pitchFamily="18" charset="0"/>
              </a:rPr>
              <a:t>In chloroform</a:t>
            </a:r>
          </a:p>
          <a:p>
            <a:pPr algn="ctr"/>
            <a:r>
              <a:rPr lang="en-US" b="0">
                <a:latin typeface="Times New Roman" pitchFamily="18" charset="0"/>
              </a:rPr>
              <a:t>the matrix expands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429000" y="4144963"/>
            <a:ext cx="2057400" cy="304800"/>
            <a:chOff x="2160" y="2160"/>
            <a:chExt cx="1296" cy="192"/>
          </a:xfrm>
        </p:grpSpPr>
        <p:sp>
          <p:nvSpPr>
            <p:cNvPr id="200742" name="AutoShape 98"/>
            <p:cNvSpPr>
              <a:spLocks noChangeArrowheads="1"/>
            </p:cNvSpPr>
            <p:nvPr/>
          </p:nvSpPr>
          <p:spPr bwMode="auto">
            <a:xfrm>
              <a:off x="2736" y="2160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743" name="AutoShape 99"/>
            <p:cNvSpPr>
              <a:spLocks noChangeArrowheads="1"/>
            </p:cNvSpPr>
            <p:nvPr/>
          </p:nvSpPr>
          <p:spPr bwMode="auto">
            <a:xfrm>
              <a:off x="3024" y="2160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744" name="AutoShape 100"/>
            <p:cNvSpPr>
              <a:spLocks noChangeArrowheads="1"/>
            </p:cNvSpPr>
            <p:nvPr/>
          </p:nvSpPr>
          <p:spPr bwMode="auto">
            <a:xfrm>
              <a:off x="3312" y="2160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745" name="AutoShape 101"/>
            <p:cNvSpPr>
              <a:spLocks noChangeArrowheads="1"/>
            </p:cNvSpPr>
            <p:nvPr/>
          </p:nvSpPr>
          <p:spPr bwMode="auto">
            <a:xfrm>
              <a:off x="2160" y="2160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746" name="AutoShape 102"/>
            <p:cNvSpPr>
              <a:spLocks noChangeArrowheads="1"/>
            </p:cNvSpPr>
            <p:nvPr/>
          </p:nvSpPr>
          <p:spPr bwMode="auto">
            <a:xfrm>
              <a:off x="2448" y="2160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0734" name="AutoShape 103"/>
          <p:cNvSpPr>
            <a:spLocks noChangeArrowheads="1"/>
          </p:cNvSpPr>
          <p:nvPr/>
        </p:nvSpPr>
        <p:spPr bwMode="auto">
          <a:xfrm>
            <a:off x="3200400" y="42735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5" name="AutoShape 104"/>
          <p:cNvSpPr>
            <a:spLocks noChangeArrowheads="1"/>
          </p:cNvSpPr>
          <p:nvPr/>
        </p:nvSpPr>
        <p:spPr bwMode="auto">
          <a:xfrm>
            <a:off x="3656013" y="42862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6" name="AutoShape 105"/>
          <p:cNvSpPr>
            <a:spLocks noChangeArrowheads="1"/>
          </p:cNvSpPr>
          <p:nvPr/>
        </p:nvSpPr>
        <p:spPr bwMode="auto">
          <a:xfrm>
            <a:off x="4113213" y="42735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7" name="AutoShape 106"/>
          <p:cNvSpPr>
            <a:spLocks noChangeArrowheads="1"/>
          </p:cNvSpPr>
          <p:nvPr/>
        </p:nvSpPr>
        <p:spPr bwMode="auto">
          <a:xfrm>
            <a:off x="4568825" y="42735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8" name="AutoShape 107"/>
          <p:cNvSpPr>
            <a:spLocks noChangeArrowheads="1"/>
          </p:cNvSpPr>
          <p:nvPr/>
        </p:nvSpPr>
        <p:spPr bwMode="auto">
          <a:xfrm>
            <a:off x="5026025" y="42735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0739" name="AutoShape 108"/>
          <p:cNvSpPr>
            <a:spLocks noChangeArrowheads="1"/>
          </p:cNvSpPr>
          <p:nvPr/>
        </p:nvSpPr>
        <p:spPr bwMode="auto">
          <a:xfrm>
            <a:off x="5481638" y="4273550"/>
            <a:ext cx="228600" cy="282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8525" name="Text Box 109"/>
          <p:cNvSpPr txBox="1">
            <a:spLocks noChangeArrowheads="1"/>
          </p:cNvSpPr>
          <p:nvPr/>
        </p:nvSpPr>
        <p:spPr bwMode="auto">
          <a:xfrm>
            <a:off x="3352800" y="4678363"/>
            <a:ext cx="21383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Times New Roman" pitchFamily="18" charset="0"/>
              </a:rPr>
              <a:t>The antibiotics</a:t>
            </a:r>
          </a:p>
          <a:p>
            <a:pPr algn="ctr"/>
            <a:r>
              <a:rPr lang="en-US" b="0">
                <a:latin typeface="Times New Roman" pitchFamily="18" charset="0"/>
              </a:rPr>
              <a:t>fill the gaps</a:t>
            </a:r>
          </a:p>
        </p:txBody>
      </p:sp>
      <p:sp>
        <p:nvSpPr>
          <p:cNvPr id="200741" name="Text Box 110"/>
          <p:cNvSpPr txBox="1">
            <a:spLocks noChangeArrowheads="1"/>
          </p:cNvSpPr>
          <p:nvPr/>
        </p:nvSpPr>
        <p:spPr bwMode="auto">
          <a:xfrm>
            <a:off x="3952875" y="1592263"/>
            <a:ext cx="1060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CHCl</a:t>
            </a:r>
            <a:r>
              <a:rPr lang="en-US" sz="180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2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z="2800" b="1" smtClean="0"/>
              <a:t>Contd.</a:t>
            </a:r>
            <a:br>
              <a:rPr lang="en-US" sz="2800" b="1" smtClean="0"/>
            </a:br>
            <a:r>
              <a:rPr lang="en-US" sz="2400" b="1" i="1" smtClean="0"/>
              <a:t>How Do They Work?</a:t>
            </a:r>
            <a:endParaRPr lang="en-US" sz="2800" b="1" smtClean="0"/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4114800" y="3352800"/>
            <a:ext cx="4419600" cy="22955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Bacteria from the skin, </a:t>
            </a:r>
          </a:p>
          <a:p>
            <a:r>
              <a:rPr lang="en-US" b="0" i="1"/>
              <a:t>introduced during implantation are carried by the CSF and attach themselves to the catheter surface. </a:t>
            </a:r>
          </a:p>
        </p:txBody>
      </p:sp>
      <p:pic>
        <p:nvPicPr>
          <p:cNvPr id="189473" name="Picture 33" descr="L w prot.JPG 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971800"/>
            <a:ext cx="36385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74" name="Picture 34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0" y="264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75" name="Picture 35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0" y="3975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76" name="Picture 36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6200" y="2933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77" name="Picture 37" descr="BACT ALIVE.JPG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6200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78" name="AutoShape 38"/>
          <p:cNvSpPr>
            <a:spLocks noChangeArrowheads="1"/>
          </p:cNvSpPr>
          <p:nvPr/>
        </p:nvSpPr>
        <p:spPr bwMode="auto">
          <a:xfrm>
            <a:off x="1752600" y="18288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lbertus (W1)" pitchFamily="34" charset="0"/>
              </a:rPr>
              <a:t>CSF</a:t>
            </a:r>
            <a:endParaRPr lang="en-US" sz="1800" b="0" dirty="0">
              <a:latin typeface="Times New Roman" pitchFamily="18" charset="0"/>
            </a:endParaRPr>
          </a:p>
        </p:txBody>
      </p:sp>
      <p:sp>
        <p:nvSpPr>
          <p:cNvPr id="189479" name="AutoShape 39"/>
          <p:cNvSpPr>
            <a:spLocks noChangeArrowheads="1"/>
          </p:cNvSpPr>
          <p:nvPr/>
        </p:nvSpPr>
        <p:spPr bwMode="auto">
          <a:xfrm>
            <a:off x="1752600" y="311785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189480" name="AutoShape 40"/>
          <p:cNvSpPr>
            <a:spLocks noChangeArrowheads="1"/>
          </p:cNvSpPr>
          <p:nvPr/>
        </p:nvSpPr>
        <p:spPr bwMode="auto">
          <a:xfrm>
            <a:off x="1752600" y="56388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lbertus (W1)" pitchFamily="34" charset="0"/>
              </a:rPr>
              <a:t>CSF</a:t>
            </a:r>
            <a:endParaRPr lang="en-US" sz="1800" b="0" dirty="0">
              <a:latin typeface="Times New Roman" pitchFamily="18" charset="0"/>
            </a:endParaRPr>
          </a:p>
        </p:txBody>
      </p:sp>
      <p:grpSp>
        <p:nvGrpSpPr>
          <p:cNvPr id="202763" name="Group 41"/>
          <p:cNvGrpSpPr>
            <a:grpSpLocks/>
          </p:cNvGrpSpPr>
          <p:nvPr/>
        </p:nvGrpSpPr>
        <p:grpSpPr bwMode="auto">
          <a:xfrm>
            <a:off x="622300" y="3681413"/>
            <a:ext cx="768350" cy="196850"/>
            <a:chOff x="384" y="2315"/>
            <a:chExt cx="516" cy="132"/>
          </a:xfrm>
        </p:grpSpPr>
        <p:sp>
          <p:nvSpPr>
            <p:cNvPr id="202771" name="AutoShape 42"/>
            <p:cNvSpPr>
              <a:spLocks noChangeArrowheads="1"/>
            </p:cNvSpPr>
            <p:nvPr/>
          </p:nvSpPr>
          <p:spPr bwMode="auto">
            <a:xfrm>
              <a:off x="38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2" name="AutoShape 43"/>
            <p:cNvSpPr>
              <a:spLocks noChangeArrowheads="1"/>
            </p:cNvSpPr>
            <p:nvPr/>
          </p:nvSpPr>
          <p:spPr bwMode="auto">
            <a:xfrm>
              <a:off x="642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3" name="AutoShape 44"/>
            <p:cNvSpPr>
              <a:spLocks noChangeArrowheads="1"/>
            </p:cNvSpPr>
            <p:nvPr/>
          </p:nvSpPr>
          <p:spPr bwMode="auto">
            <a:xfrm>
              <a:off x="728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4" name="AutoShape 45"/>
            <p:cNvSpPr>
              <a:spLocks noChangeArrowheads="1"/>
            </p:cNvSpPr>
            <p:nvPr/>
          </p:nvSpPr>
          <p:spPr bwMode="auto">
            <a:xfrm>
              <a:off x="81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5" name="AutoShape 46"/>
            <p:cNvSpPr>
              <a:spLocks noChangeArrowheads="1"/>
            </p:cNvSpPr>
            <p:nvPr/>
          </p:nvSpPr>
          <p:spPr bwMode="auto">
            <a:xfrm>
              <a:off x="470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6" name="AutoShape 47"/>
            <p:cNvSpPr>
              <a:spLocks noChangeArrowheads="1"/>
            </p:cNvSpPr>
            <p:nvPr/>
          </p:nvSpPr>
          <p:spPr bwMode="auto">
            <a:xfrm>
              <a:off x="556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2764" name="Group 48"/>
          <p:cNvGrpSpPr>
            <a:grpSpLocks/>
          </p:cNvGrpSpPr>
          <p:nvPr/>
        </p:nvGrpSpPr>
        <p:grpSpPr bwMode="auto">
          <a:xfrm>
            <a:off x="3035300" y="3681413"/>
            <a:ext cx="749300" cy="196850"/>
            <a:chOff x="1896" y="2315"/>
            <a:chExt cx="504" cy="132"/>
          </a:xfrm>
        </p:grpSpPr>
        <p:sp>
          <p:nvSpPr>
            <p:cNvPr id="202765" name="AutoShape 49"/>
            <p:cNvSpPr>
              <a:spLocks noChangeArrowheads="1"/>
            </p:cNvSpPr>
            <p:nvPr/>
          </p:nvSpPr>
          <p:spPr bwMode="auto">
            <a:xfrm>
              <a:off x="189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6" name="AutoShape 50"/>
            <p:cNvSpPr>
              <a:spLocks noChangeArrowheads="1"/>
            </p:cNvSpPr>
            <p:nvPr/>
          </p:nvSpPr>
          <p:spPr bwMode="auto">
            <a:xfrm>
              <a:off x="2148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7" name="AutoShape 51"/>
            <p:cNvSpPr>
              <a:spLocks noChangeArrowheads="1"/>
            </p:cNvSpPr>
            <p:nvPr/>
          </p:nvSpPr>
          <p:spPr bwMode="auto">
            <a:xfrm>
              <a:off x="2232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8" name="AutoShape 52"/>
            <p:cNvSpPr>
              <a:spLocks noChangeArrowheads="1"/>
            </p:cNvSpPr>
            <p:nvPr/>
          </p:nvSpPr>
          <p:spPr bwMode="auto">
            <a:xfrm>
              <a:off x="231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9" name="AutoShape 53"/>
            <p:cNvSpPr>
              <a:spLocks noChangeArrowheads="1"/>
            </p:cNvSpPr>
            <p:nvPr/>
          </p:nvSpPr>
          <p:spPr bwMode="auto">
            <a:xfrm>
              <a:off x="1980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0" name="AutoShape 54"/>
            <p:cNvSpPr>
              <a:spLocks noChangeArrowheads="1"/>
            </p:cNvSpPr>
            <p:nvPr/>
          </p:nvSpPr>
          <p:spPr bwMode="auto">
            <a:xfrm>
              <a:off x="2064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BA3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8" grpId="0" animBg="1" autoUpdateAnimBg="0"/>
      <p:bldP spid="189478" grpId="0" animBg="1" autoUpdateAnimBg="0"/>
      <p:bldP spid="189479" grpId="0" animBg="1" autoUpdateAnimBg="0"/>
      <p:bldP spid="189480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z="2400" b="1" i="1" smtClean="0"/>
              <a:t>Contd.</a:t>
            </a:r>
            <a:br>
              <a:rPr lang="en-US" sz="2400" b="1" i="1" smtClean="0"/>
            </a:br>
            <a:r>
              <a:rPr lang="en-US" sz="2400" b="1" i="1" smtClean="0"/>
              <a:t>How Do They Work?</a:t>
            </a:r>
            <a:endParaRPr lang="en-US" sz="2800" b="1" smtClean="0"/>
          </a:p>
        </p:txBody>
      </p:sp>
      <p:sp>
        <p:nvSpPr>
          <p:cNvPr id="204802" name="Text Box 3"/>
          <p:cNvSpPr txBox="1">
            <a:spLocks noChangeArrowheads="1"/>
          </p:cNvSpPr>
          <p:nvPr/>
        </p:nvSpPr>
        <p:spPr bwMode="auto">
          <a:xfrm>
            <a:off x="4876800" y="2209800"/>
            <a:ext cx="411480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Laboratory studies have</a:t>
            </a:r>
          </a:p>
          <a:p>
            <a:r>
              <a:rPr lang="en-US" b="0" i="1"/>
              <a:t>shown that the protective </a:t>
            </a:r>
          </a:p>
          <a:p>
            <a:r>
              <a:rPr lang="en-US" b="0" i="1"/>
              <a:t>effect is active for at least</a:t>
            </a:r>
          </a:p>
          <a:p>
            <a:r>
              <a:rPr lang="en-US" b="0" i="1"/>
              <a:t>28 days protection.</a:t>
            </a:r>
          </a:p>
          <a:p>
            <a:endParaRPr lang="en-US" b="0" i="1"/>
          </a:p>
          <a:p>
            <a:r>
              <a:rPr lang="en-US" b="0" i="1"/>
              <a:t>Most shunt infections  </a:t>
            </a:r>
          </a:p>
          <a:p>
            <a:r>
              <a:rPr lang="en-US" b="0" i="1"/>
              <a:t>occur within the first month - having been </a:t>
            </a:r>
          </a:p>
          <a:p>
            <a:r>
              <a:rPr lang="en-US" b="0" i="1"/>
              <a:t>introduced during </a:t>
            </a:r>
          </a:p>
          <a:p>
            <a:r>
              <a:rPr lang="en-US" b="0" i="1" u="sng"/>
              <a:t>implantation.</a:t>
            </a:r>
            <a:endParaRPr lang="en-US" b="0" i="1"/>
          </a:p>
        </p:txBody>
      </p:sp>
      <p:pic>
        <p:nvPicPr>
          <p:cNvPr id="204803" name="Picture 4" descr="L w anti.JPG 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2139950"/>
            <a:ext cx="3622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4" name="AutoShape 5"/>
          <p:cNvSpPr>
            <a:spLocks noChangeArrowheads="1"/>
          </p:cNvSpPr>
          <p:nvPr/>
        </p:nvSpPr>
        <p:spPr bwMode="auto">
          <a:xfrm>
            <a:off x="1828800" y="19812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204805" name="AutoShape 6"/>
          <p:cNvSpPr>
            <a:spLocks noChangeArrowheads="1"/>
          </p:cNvSpPr>
          <p:nvPr/>
        </p:nvSpPr>
        <p:spPr bwMode="auto">
          <a:xfrm>
            <a:off x="1828800" y="36576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pic>
        <p:nvPicPr>
          <p:cNvPr id="204806" name="Picture 7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7" name="Picture 8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08" name="Group 9"/>
          <p:cNvGrpSpPr>
            <a:grpSpLocks/>
          </p:cNvGrpSpPr>
          <p:nvPr/>
        </p:nvGrpSpPr>
        <p:grpSpPr bwMode="auto">
          <a:xfrm>
            <a:off x="685800" y="3657600"/>
            <a:ext cx="768350" cy="196850"/>
            <a:chOff x="384" y="2315"/>
            <a:chExt cx="516" cy="132"/>
          </a:xfrm>
        </p:grpSpPr>
        <p:sp>
          <p:nvSpPr>
            <p:cNvPr id="204822" name="AutoShape 10"/>
            <p:cNvSpPr>
              <a:spLocks noChangeArrowheads="1"/>
            </p:cNvSpPr>
            <p:nvPr/>
          </p:nvSpPr>
          <p:spPr bwMode="auto">
            <a:xfrm>
              <a:off x="38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3" name="AutoShape 11"/>
            <p:cNvSpPr>
              <a:spLocks noChangeArrowheads="1"/>
            </p:cNvSpPr>
            <p:nvPr/>
          </p:nvSpPr>
          <p:spPr bwMode="auto">
            <a:xfrm>
              <a:off x="642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4" name="AutoShape 12"/>
            <p:cNvSpPr>
              <a:spLocks noChangeArrowheads="1"/>
            </p:cNvSpPr>
            <p:nvPr/>
          </p:nvSpPr>
          <p:spPr bwMode="auto">
            <a:xfrm>
              <a:off x="728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5" name="AutoShape 13"/>
            <p:cNvSpPr>
              <a:spLocks noChangeArrowheads="1"/>
            </p:cNvSpPr>
            <p:nvPr/>
          </p:nvSpPr>
          <p:spPr bwMode="auto">
            <a:xfrm>
              <a:off x="81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6" name="AutoShape 14"/>
            <p:cNvSpPr>
              <a:spLocks noChangeArrowheads="1"/>
            </p:cNvSpPr>
            <p:nvPr/>
          </p:nvSpPr>
          <p:spPr bwMode="auto">
            <a:xfrm>
              <a:off x="470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7" name="AutoShape 15"/>
            <p:cNvSpPr>
              <a:spLocks noChangeArrowheads="1"/>
            </p:cNvSpPr>
            <p:nvPr/>
          </p:nvSpPr>
          <p:spPr bwMode="auto">
            <a:xfrm>
              <a:off x="556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4809" name="Group 16"/>
          <p:cNvGrpSpPr>
            <a:grpSpLocks/>
          </p:cNvGrpSpPr>
          <p:nvPr/>
        </p:nvGrpSpPr>
        <p:grpSpPr bwMode="auto">
          <a:xfrm>
            <a:off x="3124200" y="3657600"/>
            <a:ext cx="749300" cy="196850"/>
            <a:chOff x="1896" y="2315"/>
            <a:chExt cx="504" cy="132"/>
          </a:xfrm>
        </p:grpSpPr>
        <p:sp>
          <p:nvSpPr>
            <p:cNvPr id="204816" name="AutoShape 17"/>
            <p:cNvSpPr>
              <a:spLocks noChangeArrowheads="1"/>
            </p:cNvSpPr>
            <p:nvPr/>
          </p:nvSpPr>
          <p:spPr bwMode="auto">
            <a:xfrm>
              <a:off x="189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17" name="AutoShape 18"/>
            <p:cNvSpPr>
              <a:spLocks noChangeArrowheads="1"/>
            </p:cNvSpPr>
            <p:nvPr/>
          </p:nvSpPr>
          <p:spPr bwMode="auto">
            <a:xfrm>
              <a:off x="2148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18" name="AutoShape 19"/>
            <p:cNvSpPr>
              <a:spLocks noChangeArrowheads="1"/>
            </p:cNvSpPr>
            <p:nvPr/>
          </p:nvSpPr>
          <p:spPr bwMode="auto">
            <a:xfrm>
              <a:off x="2232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19" name="AutoShape 20"/>
            <p:cNvSpPr>
              <a:spLocks noChangeArrowheads="1"/>
            </p:cNvSpPr>
            <p:nvPr/>
          </p:nvSpPr>
          <p:spPr bwMode="auto">
            <a:xfrm>
              <a:off x="231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0" name="AutoShape 21"/>
            <p:cNvSpPr>
              <a:spLocks noChangeArrowheads="1"/>
            </p:cNvSpPr>
            <p:nvPr/>
          </p:nvSpPr>
          <p:spPr bwMode="auto">
            <a:xfrm>
              <a:off x="1980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21" name="AutoShape 22"/>
            <p:cNvSpPr>
              <a:spLocks noChangeArrowheads="1"/>
            </p:cNvSpPr>
            <p:nvPr/>
          </p:nvSpPr>
          <p:spPr bwMode="auto">
            <a:xfrm>
              <a:off x="2064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04810" name="Picture 23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1" name="Picture 24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2" name="Picture 25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3" name="Picture 26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4" name="Picture 27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477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5" name="Picture 28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z="2400" b="1" i="1" smtClean="0"/>
              <a:t>Contd..</a:t>
            </a:r>
            <a:br>
              <a:rPr lang="en-US" sz="2400" b="1" i="1" smtClean="0"/>
            </a:br>
            <a:r>
              <a:rPr lang="en-US" sz="2400" b="1" i="1" smtClean="0"/>
              <a:t>How Do They Work?</a:t>
            </a:r>
            <a:endParaRPr lang="en-US" sz="2800" b="1" smtClean="0"/>
          </a:p>
        </p:txBody>
      </p:sp>
      <p:pic>
        <p:nvPicPr>
          <p:cNvPr id="206850" name="Picture 3" descr="L w anti.JPG 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124200"/>
            <a:ext cx="3622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AutoShape 4"/>
          <p:cNvSpPr>
            <a:spLocks noChangeArrowheads="1"/>
          </p:cNvSpPr>
          <p:nvPr/>
        </p:nvSpPr>
        <p:spPr bwMode="auto">
          <a:xfrm>
            <a:off x="1828800" y="19050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206852" name="AutoShape 5"/>
          <p:cNvSpPr>
            <a:spLocks noChangeArrowheads="1"/>
          </p:cNvSpPr>
          <p:nvPr/>
        </p:nvSpPr>
        <p:spPr bwMode="auto">
          <a:xfrm>
            <a:off x="1752600" y="38100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206853" name="AutoShape 6"/>
          <p:cNvSpPr>
            <a:spLocks noChangeArrowheads="1"/>
          </p:cNvSpPr>
          <p:nvPr/>
        </p:nvSpPr>
        <p:spPr bwMode="auto">
          <a:xfrm>
            <a:off x="1752600" y="58039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pic>
        <p:nvPicPr>
          <p:cNvPr id="206854" name="Picture 7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5" name="Picture 8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724400"/>
            <a:ext cx="304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6" name="Picture 9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7" name="Picture 10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858" name="Group 11"/>
          <p:cNvGrpSpPr>
            <a:grpSpLocks/>
          </p:cNvGrpSpPr>
          <p:nvPr/>
        </p:nvGrpSpPr>
        <p:grpSpPr bwMode="auto">
          <a:xfrm>
            <a:off x="711200" y="3681413"/>
            <a:ext cx="768350" cy="196850"/>
            <a:chOff x="384" y="2315"/>
            <a:chExt cx="516" cy="132"/>
          </a:xfrm>
        </p:grpSpPr>
        <p:sp>
          <p:nvSpPr>
            <p:cNvPr id="206880" name="AutoShape 12"/>
            <p:cNvSpPr>
              <a:spLocks noChangeArrowheads="1"/>
            </p:cNvSpPr>
            <p:nvPr/>
          </p:nvSpPr>
          <p:spPr bwMode="auto">
            <a:xfrm>
              <a:off x="38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81" name="AutoShape 13"/>
            <p:cNvSpPr>
              <a:spLocks noChangeArrowheads="1"/>
            </p:cNvSpPr>
            <p:nvPr/>
          </p:nvSpPr>
          <p:spPr bwMode="auto">
            <a:xfrm>
              <a:off x="642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82" name="AutoShape 14"/>
            <p:cNvSpPr>
              <a:spLocks noChangeArrowheads="1"/>
            </p:cNvSpPr>
            <p:nvPr/>
          </p:nvSpPr>
          <p:spPr bwMode="auto">
            <a:xfrm>
              <a:off x="728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83" name="AutoShape 15"/>
            <p:cNvSpPr>
              <a:spLocks noChangeArrowheads="1"/>
            </p:cNvSpPr>
            <p:nvPr/>
          </p:nvSpPr>
          <p:spPr bwMode="auto">
            <a:xfrm>
              <a:off x="81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84" name="AutoShape 16"/>
            <p:cNvSpPr>
              <a:spLocks noChangeArrowheads="1"/>
            </p:cNvSpPr>
            <p:nvPr/>
          </p:nvSpPr>
          <p:spPr bwMode="auto">
            <a:xfrm>
              <a:off x="470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85" name="AutoShape 17"/>
            <p:cNvSpPr>
              <a:spLocks noChangeArrowheads="1"/>
            </p:cNvSpPr>
            <p:nvPr/>
          </p:nvSpPr>
          <p:spPr bwMode="auto">
            <a:xfrm>
              <a:off x="556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6859" name="Group 18"/>
          <p:cNvGrpSpPr>
            <a:grpSpLocks/>
          </p:cNvGrpSpPr>
          <p:nvPr/>
        </p:nvGrpSpPr>
        <p:grpSpPr bwMode="auto">
          <a:xfrm>
            <a:off x="785813" y="3679825"/>
            <a:ext cx="627062" cy="198438"/>
            <a:chOff x="459" y="1060"/>
            <a:chExt cx="563" cy="135"/>
          </a:xfrm>
        </p:grpSpPr>
        <p:sp>
          <p:nvSpPr>
            <p:cNvPr id="206875" name="AutoShape 19"/>
            <p:cNvSpPr>
              <a:spLocks noChangeArrowheads="1"/>
            </p:cNvSpPr>
            <p:nvPr/>
          </p:nvSpPr>
          <p:spPr bwMode="auto">
            <a:xfrm>
              <a:off x="684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6" name="AutoShape 20"/>
            <p:cNvSpPr>
              <a:spLocks noChangeArrowheads="1"/>
            </p:cNvSpPr>
            <p:nvPr/>
          </p:nvSpPr>
          <p:spPr bwMode="auto">
            <a:xfrm>
              <a:off x="797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7" name="AutoShape 21"/>
            <p:cNvSpPr>
              <a:spLocks noChangeArrowheads="1"/>
            </p:cNvSpPr>
            <p:nvPr/>
          </p:nvSpPr>
          <p:spPr bwMode="auto">
            <a:xfrm>
              <a:off x="910" y="1060"/>
              <a:ext cx="11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8" name="AutoShape 22"/>
            <p:cNvSpPr>
              <a:spLocks noChangeArrowheads="1"/>
            </p:cNvSpPr>
            <p:nvPr/>
          </p:nvSpPr>
          <p:spPr bwMode="auto">
            <a:xfrm>
              <a:off x="459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9" name="AutoShape 23"/>
            <p:cNvSpPr>
              <a:spLocks noChangeArrowheads="1"/>
            </p:cNvSpPr>
            <p:nvPr/>
          </p:nvSpPr>
          <p:spPr bwMode="auto">
            <a:xfrm>
              <a:off x="572" y="1060"/>
              <a:ext cx="11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6860" name="Group 24"/>
          <p:cNvGrpSpPr>
            <a:grpSpLocks/>
          </p:cNvGrpSpPr>
          <p:nvPr/>
        </p:nvGrpSpPr>
        <p:grpSpPr bwMode="auto">
          <a:xfrm>
            <a:off x="3124200" y="3681413"/>
            <a:ext cx="749300" cy="196850"/>
            <a:chOff x="1896" y="2315"/>
            <a:chExt cx="504" cy="132"/>
          </a:xfrm>
        </p:grpSpPr>
        <p:sp>
          <p:nvSpPr>
            <p:cNvPr id="206869" name="AutoShape 25"/>
            <p:cNvSpPr>
              <a:spLocks noChangeArrowheads="1"/>
            </p:cNvSpPr>
            <p:nvPr/>
          </p:nvSpPr>
          <p:spPr bwMode="auto">
            <a:xfrm>
              <a:off x="189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0" name="AutoShape 26"/>
            <p:cNvSpPr>
              <a:spLocks noChangeArrowheads="1"/>
            </p:cNvSpPr>
            <p:nvPr/>
          </p:nvSpPr>
          <p:spPr bwMode="auto">
            <a:xfrm>
              <a:off x="2148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1" name="AutoShape 27"/>
            <p:cNvSpPr>
              <a:spLocks noChangeArrowheads="1"/>
            </p:cNvSpPr>
            <p:nvPr/>
          </p:nvSpPr>
          <p:spPr bwMode="auto">
            <a:xfrm>
              <a:off x="2232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2" name="AutoShape 28"/>
            <p:cNvSpPr>
              <a:spLocks noChangeArrowheads="1"/>
            </p:cNvSpPr>
            <p:nvPr/>
          </p:nvSpPr>
          <p:spPr bwMode="auto">
            <a:xfrm>
              <a:off x="231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3" name="AutoShape 29"/>
            <p:cNvSpPr>
              <a:spLocks noChangeArrowheads="1"/>
            </p:cNvSpPr>
            <p:nvPr/>
          </p:nvSpPr>
          <p:spPr bwMode="auto">
            <a:xfrm>
              <a:off x="1980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74" name="AutoShape 30"/>
            <p:cNvSpPr>
              <a:spLocks noChangeArrowheads="1"/>
            </p:cNvSpPr>
            <p:nvPr/>
          </p:nvSpPr>
          <p:spPr bwMode="auto">
            <a:xfrm>
              <a:off x="2064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6861" name="Group 31"/>
          <p:cNvGrpSpPr>
            <a:grpSpLocks/>
          </p:cNvGrpSpPr>
          <p:nvPr/>
        </p:nvGrpSpPr>
        <p:grpSpPr bwMode="auto">
          <a:xfrm>
            <a:off x="3192463" y="3679825"/>
            <a:ext cx="627062" cy="198438"/>
            <a:chOff x="459" y="1060"/>
            <a:chExt cx="563" cy="135"/>
          </a:xfrm>
        </p:grpSpPr>
        <p:sp>
          <p:nvSpPr>
            <p:cNvPr id="206864" name="AutoShape 32"/>
            <p:cNvSpPr>
              <a:spLocks noChangeArrowheads="1"/>
            </p:cNvSpPr>
            <p:nvPr/>
          </p:nvSpPr>
          <p:spPr bwMode="auto">
            <a:xfrm>
              <a:off x="684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65" name="AutoShape 33"/>
            <p:cNvSpPr>
              <a:spLocks noChangeArrowheads="1"/>
            </p:cNvSpPr>
            <p:nvPr/>
          </p:nvSpPr>
          <p:spPr bwMode="auto">
            <a:xfrm>
              <a:off x="797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66" name="AutoShape 34"/>
            <p:cNvSpPr>
              <a:spLocks noChangeArrowheads="1"/>
            </p:cNvSpPr>
            <p:nvPr/>
          </p:nvSpPr>
          <p:spPr bwMode="auto">
            <a:xfrm>
              <a:off x="910" y="1060"/>
              <a:ext cx="11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67" name="AutoShape 35"/>
            <p:cNvSpPr>
              <a:spLocks noChangeArrowheads="1"/>
            </p:cNvSpPr>
            <p:nvPr/>
          </p:nvSpPr>
          <p:spPr bwMode="auto">
            <a:xfrm>
              <a:off x="459" y="1060"/>
              <a:ext cx="113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50 w 21600"/>
                <a:gd name="T25" fmla="*/ 3200 h 21600"/>
                <a:gd name="T26" fmla="*/ 18350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868" name="AutoShape 36"/>
            <p:cNvSpPr>
              <a:spLocks noChangeArrowheads="1"/>
            </p:cNvSpPr>
            <p:nvPr/>
          </p:nvSpPr>
          <p:spPr bwMode="auto">
            <a:xfrm>
              <a:off x="572" y="1060"/>
              <a:ext cx="11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6862" name="Text Box 37"/>
          <p:cNvSpPr txBox="1">
            <a:spLocks noChangeArrowheads="1"/>
          </p:cNvSpPr>
          <p:nvPr/>
        </p:nvSpPr>
        <p:spPr bwMode="auto">
          <a:xfrm>
            <a:off x="4572000" y="1905000"/>
            <a:ext cx="4114800" cy="3025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Due to the concentration difference between the catheter and the external environment, there is a</a:t>
            </a:r>
          </a:p>
          <a:p>
            <a:r>
              <a:rPr lang="en-US" b="0" i="1"/>
              <a:t>positive diffusion gradient </a:t>
            </a:r>
          </a:p>
          <a:p>
            <a:r>
              <a:rPr lang="en-US" b="0" i="1"/>
              <a:t>which causes the drugs to slowly diffuse out of the silicone.</a:t>
            </a:r>
          </a:p>
        </p:txBody>
      </p:sp>
      <p:sp>
        <p:nvSpPr>
          <p:cNvPr id="206863" name="Text Box 38"/>
          <p:cNvSpPr txBox="1">
            <a:spLocks noChangeArrowheads="1"/>
          </p:cNvSpPr>
          <p:nvPr/>
        </p:nvSpPr>
        <p:spPr bwMode="auto">
          <a:xfrm>
            <a:off x="4648200" y="5105400"/>
            <a:ext cx="4114800" cy="15652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The concentration of drugs at the surface of the catheter is high enough to inhibit colonization.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/>
            <a:r>
              <a:rPr lang="en-US" sz="2400" b="1" i="1" smtClean="0"/>
              <a:t>Contd.</a:t>
            </a:r>
            <a:br>
              <a:rPr lang="en-US" sz="2400" b="1" i="1" smtClean="0"/>
            </a:br>
            <a:r>
              <a:rPr lang="en-US" sz="2400" b="1" i="1" smtClean="0"/>
              <a:t>How Do They Work?</a:t>
            </a:r>
            <a:endParaRPr lang="en-US" sz="2800" b="1" smtClean="0"/>
          </a:p>
        </p:txBody>
      </p:sp>
      <p:pic>
        <p:nvPicPr>
          <p:cNvPr id="208898" name="Picture 3" descr="L w anti.JPG 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2139950"/>
            <a:ext cx="3622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9" name="AutoShape 4"/>
          <p:cNvSpPr>
            <a:spLocks noChangeArrowheads="1"/>
          </p:cNvSpPr>
          <p:nvPr/>
        </p:nvSpPr>
        <p:spPr bwMode="auto">
          <a:xfrm>
            <a:off x="1828800" y="19812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sp>
        <p:nvSpPr>
          <p:cNvPr id="208900" name="AutoShape 5"/>
          <p:cNvSpPr>
            <a:spLocks noChangeArrowheads="1"/>
          </p:cNvSpPr>
          <p:nvPr/>
        </p:nvSpPr>
        <p:spPr bwMode="auto">
          <a:xfrm>
            <a:off x="1828800" y="3657600"/>
            <a:ext cx="990600" cy="1054100"/>
          </a:xfrm>
          <a:prstGeom prst="downArrow">
            <a:avLst>
              <a:gd name="adj1" fmla="val 50000"/>
              <a:gd name="adj2" fmla="val 2660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lbertus (W1)" pitchFamily="34" charset="0"/>
              </a:rPr>
              <a:t>CSF</a:t>
            </a:r>
            <a:endParaRPr lang="en-US" sz="1800" b="0">
              <a:latin typeface="Times New Roman" pitchFamily="18" charset="0"/>
            </a:endParaRPr>
          </a:p>
        </p:txBody>
      </p:sp>
      <p:pic>
        <p:nvPicPr>
          <p:cNvPr id="208901" name="Picture 6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2" name="Picture 7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8903" name="Group 8"/>
          <p:cNvGrpSpPr>
            <a:grpSpLocks/>
          </p:cNvGrpSpPr>
          <p:nvPr/>
        </p:nvGrpSpPr>
        <p:grpSpPr bwMode="auto">
          <a:xfrm>
            <a:off x="685800" y="3657600"/>
            <a:ext cx="768350" cy="196850"/>
            <a:chOff x="384" y="2315"/>
            <a:chExt cx="516" cy="132"/>
          </a:xfrm>
        </p:grpSpPr>
        <p:sp>
          <p:nvSpPr>
            <p:cNvPr id="208920" name="AutoShape 9"/>
            <p:cNvSpPr>
              <a:spLocks noChangeArrowheads="1"/>
            </p:cNvSpPr>
            <p:nvPr/>
          </p:nvSpPr>
          <p:spPr bwMode="auto">
            <a:xfrm>
              <a:off x="38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21" name="AutoShape 10"/>
            <p:cNvSpPr>
              <a:spLocks noChangeArrowheads="1"/>
            </p:cNvSpPr>
            <p:nvPr/>
          </p:nvSpPr>
          <p:spPr bwMode="auto">
            <a:xfrm>
              <a:off x="642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22" name="AutoShape 11"/>
            <p:cNvSpPr>
              <a:spLocks noChangeArrowheads="1"/>
            </p:cNvSpPr>
            <p:nvPr/>
          </p:nvSpPr>
          <p:spPr bwMode="auto">
            <a:xfrm>
              <a:off x="728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23" name="AutoShape 12"/>
            <p:cNvSpPr>
              <a:spLocks noChangeArrowheads="1"/>
            </p:cNvSpPr>
            <p:nvPr/>
          </p:nvSpPr>
          <p:spPr bwMode="auto">
            <a:xfrm>
              <a:off x="814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24" name="AutoShape 13"/>
            <p:cNvSpPr>
              <a:spLocks noChangeArrowheads="1"/>
            </p:cNvSpPr>
            <p:nvPr/>
          </p:nvSpPr>
          <p:spPr bwMode="auto">
            <a:xfrm>
              <a:off x="470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25" name="AutoShape 14"/>
            <p:cNvSpPr>
              <a:spLocks noChangeArrowheads="1"/>
            </p:cNvSpPr>
            <p:nvPr/>
          </p:nvSpPr>
          <p:spPr bwMode="auto">
            <a:xfrm>
              <a:off x="556" y="2315"/>
              <a:ext cx="8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65 w 21600"/>
                <a:gd name="T25" fmla="*/ 3109 h 21600"/>
                <a:gd name="T26" fmla="*/ 18335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8904" name="Group 15"/>
          <p:cNvGrpSpPr>
            <a:grpSpLocks/>
          </p:cNvGrpSpPr>
          <p:nvPr/>
        </p:nvGrpSpPr>
        <p:grpSpPr bwMode="auto">
          <a:xfrm>
            <a:off x="3124200" y="3657600"/>
            <a:ext cx="749300" cy="196850"/>
            <a:chOff x="1896" y="2315"/>
            <a:chExt cx="504" cy="132"/>
          </a:xfrm>
        </p:grpSpPr>
        <p:sp>
          <p:nvSpPr>
            <p:cNvPr id="208914" name="AutoShape 16"/>
            <p:cNvSpPr>
              <a:spLocks noChangeArrowheads="1"/>
            </p:cNvSpPr>
            <p:nvPr/>
          </p:nvSpPr>
          <p:spPr bwMode="auto">
            <a:xfrm>
              <a:off x="189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15" name="AutoShape 17"/>
            <p:cNvSpPr>
              <a:spLocks noChangeArrowheads="1"/>
            </p:cNvSpPr>
            <p:nvPr/>
          </p:nvSpPr>
          <p:spPr bwMode="auto">
            <a:xfrm>
              <a:off x="2148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16" name="AutoShape 18"/>
            <p:cNvSpPr>
              <a:spLocks noChangeArrowheads="1"/>
            </p:cNvSpPr>
            <p:nvPr/>
          </p:nvSpPr>
          <p:spPr bwMode="auto">
            <a:xfrm>
              <a:off x="2232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17" name="AutoShape 19"/>
            <p:cNvSpPr>
              <a:spLocks noChangeArrowheads="1"/>
            </p:cNvSpPr>
            <p:nvPr/>
          </p:nvSpPr>
          <p:spPr bwMode="auto">
            <a:xfrm>
              <a:off x="2316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18" name="AutoShape 20"/>
            <p:cNvSpPr>
              <a:spLocks noChangeArrowheads="1"/>
            </p:cNvSpPr>
            <p:nvPr/>
          </p:nvSpPr>
          <p:spPr bwMode="auto">
            <a:xfrm>
              <a:off x="1980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919" name="AutoShape 21"/>
            <p:cNvSpPr>
              <a:spLocks noChangeArrowheads="1"/>
            </p:cNvSpPr>
            <p:nvPr/>
          </p:nvSpPr>
          <p:spPr bwMode="auto">
            <a:xfrm>
              <a:off x="2064" y="2315"/>
              <a:ext cx="84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109 h 21600"/>
                <a:gd name="T26" fmla="*/ 18514 w 21600"/>
                <a:gd name="T27" fmla="*/ 1849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08905" name="Picture 22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6" name="Picture 23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7" name="Picture 24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8" name="Picture 25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9" name="Picture 26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10" name="Picture 27" descr="&#10;BACT DEAD.JPG                                                  00019A87HD1  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4FF03"/>
              </a:clrFrom>
              <a:clrTo>
                <a:srgbClr val="24FF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1" name="AutoShape 28"/>
          <p:cNvSpPr>
            <a:spLocks noChangeArrowheads="1"/>
          </p:cNvSpPr>
          <p:nvPr/>
        </p:nvSpPr>
        <p:spPr bwMode="auto">
          <a:xfrm>
            <a:off x="3200400" y="3657600"/>
            <a:ext cx="174625" cy="214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8912" name="AutoShape 29"/>
          <p:cNvSpPr>
            <a:spLocks noChangeArrowheads="1"/>
          </p:cNvSpPr>
          <p:nvPr/>
        </p:nvSpPr>
        <p:spPr bwMode="auto">
          <a:xfrm>
            <a:off x="990600" y="3657600"/>
            <a:ext cx="174625" cy="214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8913" name="Text Box 30"/>
          <p:cNvSpPr txBox="1">
            <a:spLocks noChangeArrowheads="1"/>
          </p:cNvSpPr>
          <p:nvPr/>
        </p:nvSpPr>
        <p:spPr bwMode="auto">
          <a:xfrm>
            <a:off x="4800600" y="2667000"/>
            <a:ext cx="4114800" cy="15652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The concentration of drugs at the surface of the catheter is high enough to inhibit colonization.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026"/>
          <p:cNvSpPr>
            <a:spLocks noChangeArrowheads="1"/>
          </p:cNvSpPr>
          <p:nvPr/>
        </p:nvSpPr>
        <p:spPr bwMode="auto">
          <a:xfrm>
            <a:off x="1447800" y="228600"/>
            <a:ext cx="7467600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GB" sz="5400" b="0">
                <a:solidFill>
                  <a:schemeClr val="folHlink"/>
                </a:solidFill>
              </a:rPr>
              <a:t>Precautions</a:t>
            </a:r>
          </a:p>
        </p:txBody>
      </p:sp>
      <p:sp>
        <p:nvSpPr>
          <p:cNvPr id="210946" name="Rectangle 1027"/>
          <p:cNvSpPr>
            <a:spLocks noChangeArrowheads="1"/>
          </p:cNvSpPr>
          <p:nvPr/>
        </p:nvSpPr>
        <p:spPr bwMode="auto">
          <a:xfrm>
            <a:off x="1447800" y="2133600"/>
            <a:ext cx="7467600" cy="2057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sz="2800" b="0" i="1" u="sng"/>
              <a:t>Pre Implant Technique</a:t>
            </a:r>
          </a:p>
          <a:p>
            <a:endParaRPr lang="en-GB" sz="2800" b="0" i="1"/>
          </a:p>
          <a:p>
            <a:pPr>
              <a:buFontTx/>
              <a:buChar char="•"/>
            </a:pPr>
            <a:r>
              <a:rPr lang="en-GB" sz="2000" b="0" i="1"/>
              <a:t>Surgeon should not pre soak Bactiseal in saline or  antibiotic solutions prior to implantation because the diffusion process will be activated. </a:t>
            </a:r>
            <a:endParaRPr lang="en-GB" sz="28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ChangeArrowheads="1"/>
          </p:cNvSpPr>
          <p:nvPr/>
        </p:nvSpPr>
        <p:spPr bwMode="auto">
          <a:xfrm>
            <a:off x="1447800" y="228600"/>
            <a:ext cx="7467600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GB" sz="6000" b="0">
                <a:solidFill>
                  <a:schemeClr val="folHlink"/>
                </a:solidFill>
              </a:rPr>
              <a:t>Precautions</a:t>
            </a: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1447800" y="2209800"/>
            <a:ext cx="7467600" cy="2819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sz="2800" b="0" i="1" u="sng"/>
              <a:t>Packaging</a:t>
            </a:r>
          </a:p>
          <a:p>
            <a:endParaRPr lang="en-GB" sz="2800" b="0" i="1" u="sng"/>
          </a:p>
          <a:p>
            <a:pPr>
              <a:buFontTx/>
              <a:buChar char="•"/>
            </a:pPr>
            <a:r>
              <a:rPr lang="en-GB" sz="2000" b="0" i="1"/>
              <a:t>It is sterilized by autoclave</a:t>
            </a:r>
          </a:p>
          <a:p>
            <a:pPr>
              <a:buFontTx/>
              <a:buChar char="•"/>
            </a:pPr>
            <a:r>
              <a:rPr lang="en-GB" sz="2000" b="0" i="1"/>
              <a:t>It </a:t>
            </a:r>
            <a:r>
              <a:rPr lang="en-GB" sz="2000" i="1"/>
              <a:t>cannot</a:t>
            </a:r>
            <a:r>
              <a:rPr lang="en-GB" sz="2000" b="0" i="1"/>
              <a:t> be sterilized in the same way as Valves</a:t>
            </a:r>
          </a:p>
          <a:p>
            <a:pPr>
              <a:buFontTx/>
              <a:buChar char="•"/>
            </a:pPr>
            <a:r>
              <a:rPr lang="en-GB" sz="2000" b="0" i="1"/>
              <a:t>For this reason it cannot be supplied packed with a valve or unitised.</a:t>
            </a:r>
          </a:p>
          <a:p>
            <a:pPr>
              <a:buFontTx/>
              <a:buChar char="•"/>
            </a:pPr>
            <a:r>
              <a:rPr lang="en-GB" sz="2000" b="0" i="1"/>
              <a:t>It must be stored in a temperature controlled environment not to exceed 80°F (27° C)</a:t>
            </a:r>
          </a:p>
          <a:p>
            <a:pPr>
              <a:buFontTx/>
              <a:buChar char="•"/>
            </a:pPr>
            <a:endParaRPr lang="en-GB" sz="2000" b="0" i="1"/>
          </a:p>
          <a:p>
            <a:pPr>
              <a:buFontTx/>
              <a:buChar char="•"/>
            </a:pPr>
            <a:endParaRPr lang="en-GB" sz="2000" b="0" i="1"/>
          </a:p>
          <a:p>
            <a:pPr>
              <a:buFontTx/>
              <a:buChar char="•"/>
            </a:pPr>
            <a:endParaRPr lang="en-GB" sz="2800" b="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ChangeArrowheads="1"/>
          </p:cNvSpPr>
          <p:nvPr/>
        </p:nvSpPr>
        <p:spPr bwMode="auto">
          <a:xfrm>
            <a:off x="1447800" y="228600"/>
            <a:ext cx="7467600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GB" sz="4000" b="0">
                <a:solidFill>
                  <a:schemeClr val="folHlink"/>
                </a:solidFill>
              </a:rPr>
              <a:t>Why clindamycin and rifampicin?</a:t>
            </a:r>
          </a:p>
        </p:txBody>
      </p:sp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1447800" y="2378075"/>
            <a:ext cx="7467600" cy="3733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0" i="1"/>
              <a:t> </a:t>
            </a:r>
          </a:p>
          <a:p>
            <a:pPr>
              <a:lnSpc>
                <a:spcPct val="10000"/>
              </a:lnSpc>
            </a:pPr>
            <a:endParaRPr lang="en-CA" sz="3600" b="0" i="1"/>
          </a:p>
          <a:p>
            <a:pPr>
              <a:lnSpc>
                <a:spcPct val="110000"/>
              </a:lnSpc>
            </a:pPr>
            <a:r>
              <a:rPr lang="en-CA" sz="3600" b="0" i="1"/>
              <a:t> These two antibiotics in combination have proven to be effective against the specific organisms that cause the majority of shunt infections.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Compliance and Hydrocephalus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 discussed, the skull is a fixed vault with limited volume to hold brain tissue, blood, and CSF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If too much CSF exists, the blood and brain tissue are compressed or squeezed out resulting in a possible neurological deficit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 final1</Template>
  <TotalTime>970</TotalTime>
  <Words>3075</Words>
  <Application>Microsoft Macintosh PowerPoint</Application>
  <PresentationFormat>On-screen Show (4:3)</PresentationFormat>
  <Paragraphs>559</Paragraphs>
  <Slides>88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Blends</vt:lpstr>
      <vt:lpstr>Chart</vt:lpstr>
      <vt:lpstr>Excel.Sheet.8</vt:lpstr>
      <vt:lpstr>TREATMENT OF HYDROCEPHALUS        (SHUNT PHYSIOLOGY AND PREVENTION OF INFECTION).</vt:lpstr>
      <vt:lpstr>Hydrocephalous</vt:lpstr>
      <vt:lpstr>Compliance and the Cranium</vt:lpstr>
      <vt:lpstr>PowerPoint Presentation</vt:lpstr>
      <vt:lpstr>Cerebral Spinal Fluid (CSF)</vt:lpstr>
      <vt:lpstr>CSF Production &amp; Absorption</vt:lpstr>
      <vt:lpstr>PowerPoint Presentation</vt:lpstr>
      <vt:lpstr>2 Forms of Hydrocephalus</vt:lpstr>
      <vt:lpstr>Compliance and Hydrocephalus</vt:lpstr>
      <vt:lpstr>Causes of Hydrocephalus</vt:lpstr>
      <vt:lpstr>Causes of Hydrocephalus</vt:lpstr>
      <vt:lpstr>Symptoms of Hydrocephalus</vt:lpstr>
      <vt:lpstr>Pediatric Hydrocephalus</vt:lpstr>
      <vt:lpstr>Adult Hydrocephalus</vt:lpstr>
      <vt:lpstr>CT/MRI CRITERIA OF HCP</vt:lpstr>
      <vt:lpstr>CT/MRI criteria contd..</vt:lpstr>
      <vt:lpstr>CT/MRI criteria contd..</vt:lpstr>
      <vt:lpstr>Treating Hydrocephalus</vt:lpstr>
      <vt:lpstr>Medical treatment</vt:lpstr>
      <vt:lpstr>Spinal Taps</vt:lpstr>
      <vt:lpstr>Surgical treatment</vt:lpstr>
      <vt:lpstr>Endoscopic -                               3rd Ventriculostomy</vt:lpstr>
      <vt:lpstr>Endoscopic -                               3rd Ventriculostomy contd.</vt:lpstr>
      <vt:lpstr>3rd Ventriculostomy contd.</vt:lpstr>
      <vt:lpstr>Endoscopic choroid plexus coagulation</vt:lpstr>
      <vt:lpstr>Endoscopic fenestration</vt:lpstr>
      <vt:lpstr>Types of shunts</vt:lpstr>
      <vt:lpstr>Shunting</vt:lpstr>
      <vt:lpstr>Surgical Procedure</vt:lpstr>
      <vt:lpstr>PowerPoint Presentation</vt:lpstr>
      <vt:lpstr>  VA Shunt</vt:lpstr>
      <vt:lpstr>LP Shunt</vt:lpstr>
      <vt:lpstr>Torkildsen shunt</vt:lpstr>
      <vt:lpstr>Ventriculopleural shunt</vt:lpstr>
      <vt:lpstr>Disadvantages/complications of various shunts</vt:lpstr>
      <vt:lpstr>VP shunt complications</vt:lpstr>
      <vt:lpstr>VP shunt complications contd..</vt:lpstr>
      <vt:lpstr>Shunt Complications -INFECTIONS</vt:lpstr>
      <vt:lpstr>Shunt Complications –INFECTIONS contd..</vt:lpstr>
      <vt:lpstr>Shunt Infections contd..</vt:lpstr>
      <vt:lpstr>Shunt Infections - Evaluation and diagnosis</vt:lpstr>
      <vt:lpstr>                  Shunt tap </vt:lpstr>
      <vt:lpstr>Shunt Infections -Prevention</vt:lpstr>
      <vt:lpstr>Shunt Infections -Organisms</vt:lpstr>
      <vt:lpstr>Shunt Infections -Treatment</vt:lpstr>
      <vt:lpstr>Treatment outcomes</vt:lpstr>
      <vt:lpstr>Shunt Complications- Overshunting</vt:lpstr>
      <vt:lpstr> Undershunting</vt:lpstr>
      <vt:lpstr>Shunt Complications (continued)</vt:lpstr>
      <vt:lpstr>Physiology of shunt devices</vt:lpstr>
      <vt:lpstr>Shunt physiology-</vt:lpstr>
      <vt:lpstr>Shunt Systems </vt:lpstr>
      <vt:lpstr>Shunt Components - Catheters</vt:lpstr>
      <vt:lpstr>Types of ventricular catheters</vt:lpstr>
      <vt:lpstr>Shunt Components - Catheters</vt:lpstr>
      <vt:lpstr>Shunt Components - Valves</vt:lpstr>
      <vt:lpstr>Valve Basics </vt:lpstr>
      <vt:lpstr>Shunt valves</vt:lpstr>
      <vt:lpstr>Flow regulated valves</vt:lpstr>
      <vt:lpstr>Gravity actuated valves</vt:lpstr>
      <vt:lpstr>Antisiphon devices</vt:lpstr>
      <vt:lpstr>Why a Programmable Valve?</vt:lpstr>
      <vt:lpstr>Adjustable Valves</vt:lpstr>
      <vt:lpstr>Valve Components</vt:lpstr>
      <vt:lpstr>External Influences</vt:lpstr>
      <vt:lpstr>External Magnetic Fields</vt:lpstr>
      <vt:lpstr>Warnings / Precautions</vt:lpstr>
      <vt:lpstr>X-Ray Verification</vt:lpstr>
      <vt:lpstr>MRI Studies</vt:lpstr>
      <vt:lpstr>Post-Op Programming</vt:lpstr>
      <vt:lpstr>X-ray Verification  </vt:lpstr>
      <vt:lpstr>X-Rayed Valve Information</vt:lpstr>
      <vt:lpstr>Non X-Ray Verification</vt:lpstr>
      <vt:lpstr>PowerPoint Presentation</vt:lpstr>
      <vt:lpstr>PowerPoint Presentation</vt:lpstr>
      <vt:lpstr>PowerPoint Presentation</vt:lpstr>
      <vt:lpstr>PowerPoint Presentation</vt:lpstr>
      <vt:lpstr> Antibiotic impregnated shunt- contd    Colonization Process</vt:lpstr>
      <vt:lpstr>Contd.. Internal Shunt Infection</vt:lpstr>
      <vt:lpstr>PowerPoint Presentation</vt:lpstr>
      <vt:lpstr>Contd. How are They Made?</vt:lpstr>
      <vt:lpstr>Contd. How Do They Work?</vt:lpstr>
      <vt:lpstr>Contd. How Do They Work?</vt:lpstr>
      <vt:lpstr>Contd.. How Do They Work?</vt:lpstr>
      <vt:lpstr>Contd. How Do They Work?</vt:lpstr>
      <vt:lpstr>PowerPoint Presentation</vt:lpstr>
      <vt:lpstr>PowerPoint Presentation</vt:lpstr>
      <vt:lpstr>PowerPoint Presentation</vt:lpstr>
    </vt:vector>
  </TitlesOfParts>
  <Company>AMSYS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Hydrocephalous –Shunts and their physiology.</dc:title>
  <dc:creator>Dr. Rakesh</dc:creator>
  <cp:lastModifiedBy>apple</cp:lastModifiedBy>
  <cp:revision>81</cp:revision>
  <dcterms:created xsi:type="dcterms:W3CDTF">2007-11-02T18:47:13Z</dcterms:created>
  <dcterms:modified xsi:type="dcterms:W3CDTF">2013-12-16T14:03:19Z</dcterms:modified>
</cp:coreProperties>
</file>